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1" r:id="rId1"/>
  </p:sldMasterIdLst>
  <p:notesMasterIdLst>
    <p:notesMasterId r:id="rId41"/>
  </p:notesMasterIdLst>
  <p:sldIdLst>
    <p:sldId id="256" r:id="rId2"/>
    <p:sldId id="260" r:id="rId3"/>
    <p:sldId id="258" r:id="rId4"/>
    <p:sldId id="259" r:id="rId5"/>
    <p:sldId id="262" r:id="rId6"/>
    <p:sldId id="263" r:id="rId7"/>
    <p:sldId id="302" r:id="rId8"/>
    <p:sldId id="264" r:id="rId9"/>
    <p:sldId id="265" r:id="rId10"/>
    <p:sldId id="266" r:id="rId11"/>
    <p:sldId id="269" r:id="rId12"/>
    <p:sldId id="270" r:id="rId13"/>
    <p:sldId id="304" r:id="rId14"/>
    <p:sldId id="271" r:id="rId15"/>
    <p:sldId id="272" r:id="rId16"/>
    <p:sldId id="273" r:id="rId17"/>
    <p:sldId id="274" r:id="rId18"/>
    <p:sldId id="275" r:id="rId19"/>
    <p:sldId id="277" r:id="rId20"/>
    <p:sldId id="279" r:id="rId21"/>
    <p:sldId id="280" r:id="rId22"/>
    <p:sldId id="281" r:id="rId23"/>
    <p:sldId id="282" r:id="rId24"/>
    <p:sldId id="293" r:id="rId25"/>
    <p:sldId id="292" r:id="rId26"/>
    <p:sldId id="291" r:id="rId27"/>
    <p:sldId id="290" r:id="rId28"/>
    <p:sldId id="289" r:id="rId29"/>
    <p:sldId id="288" r:id="rId30"/>
    <p:sldId id="294" r:id="rId31"/>
    <p:sldId id="295" r:id="rId32"/>
    <p:sldId id="301" r:id="rId33"/>
    <p:sldId id="300" r:id="rId34"/>
    <p:sldId id="299" r:id="rId35"/>
    <p:sldId id="283" r:id="rId36"/>
    <p:sldId id="284" r:id="rId37"/>
    <p:sldId id="303" r:id="rId38"/>
    <p:sldId id="285" r:id="rId39"/>
    <p:sldId id="286"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AEC"/>
    <a:srgbClr val="DFD9DC"/>
    <a:srgbClr val="FBDDDE"/>
    <a:srgbClr val="EEE7E7"/>
    <a:srgbClr val="7B2022"/>
    <a:srgbClr val="2C3A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9" autoAdjust="0"/>
    <p:restoredTop sz="94588" autoAdjust="0"/>
  </p:normalViewPr>
  <p:slideViewPr>
    <p:cSldViewPr snapToGrid="0" snapToObjects="1">
      <p:cViewPr varScale="1">
        <p:scale>
          <a:sx n="62" d="100"/>
          <a:sy n="62" d="100"/>
        </p:scale>
        <p:origin x="121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24E801-2D28-8B4B-9E6A-806CC503580E}" type="datetimeFigureOut">
              <a:rPr lang="en-US" smtClean="0"/>
              <a:pPr/>
              <a:t>3/15/2018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C55534-C8B2-FC44-AFDE-306208876582}" type="slidenum">
              <a:rPr lang="en-US" smtClean="0"/>
              <a:pPr/>
              <a:t>‹#›</a:t>
            </a:fld>
            <a:endParaRPr lang="en-US" dirty="0"/>
          </a:p>
        </p:txBody>
      </p:sp>
    </p:spTree>
    <p:extLst>
      <p:ext uri="{BB962C8B-B14F-4D97-AF65-F5344CB8AC3E}">
        <p14:creationId xmlns:p14="http://schemas.microsoft.com/office/powerpoint/2010/main" val="29291746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NSF logo</a:t>
            </a:r>
          </a:p>
        </p:txBody>
      </p:sp>
      <p:sp>
        <p:nvSpPr>
          <p:cNvPr id="4" name="Slide Number Placeholder 3"/>
          <p:cNvSpPr>
            <a:spLocks noGrp="1"/>
          </p:cNvSpPr>
          <p:nvPr>
            <p:ph type="sldNum" sz="quarter" idx="10"/>
          </p:nvPr>
        </p:nvSpPr>
        <p:spPr/>
        <p:txBody>
          <a:bodyPr/>
          <a:lstStyle/>
          <a:p>
            <a:fld id="{20C55534-C8B2-FC44-AFDE-306208876582}" type="slidenum">
              <a:rPr lang="en-US" smtClean="0"/>
              <a:pPr/>
              <a:t>1</a:t>
            </a:fld>
            <a:endParaRPr lang="en-US" dirty="0"/>
          </a:p>
        </p:txBody>
      </p:sp>
    </p:spTree>
    <p:extLst>
      <p:ext uri="{BB962C8B-B14F-4D97-AF65-F5344CB8AC3E}">
        <p14:creationId xmlns:p14="http://schemas.microsoft.com/office/powerpoint/2010/main" val="988224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9" name="Title 1"/>
          <p:cNvSpPr txBox="1">
            <a:spLocks/>
          </p:cNvSpPr>
          <p:nvPr/>
        </p:nvSpPr>
        <p:spPr bwMode="auto">
          <a:xfrm>
            <a:off x="5105400" y="533400"/>
            <a:ext cx="3657600" cy="2590800"/>
          </a:xfrm>
          <a:prstGeom prst="rect">
            <a:avLst/>
          </a:prstGeom>
          <a:noFill/>
          <a:ln w="9525">
            <a:noFill/>
            <a:miter lim="800000"/>
            <a:headEnd/>
            <a:tailEnd/>
          </a:ln>
          <a:effectLst/>
        </p:spPr>
        <p:txBody>
          <a:bodyPr anchor="b">
            <a:normAutofit/>
          </a:bodyPr>
          <a:lstStyle/>
          <a:p>
            <a:pPr>
              <a:defRPr/>
            </a:pPr>
            <a:endParaRPr lang="en-US" sz="5400" b="1" kern="0" dirty="0">
              <a:latin typeface="Times New Roman"/>
              <a:ea typeface="+mj-ea"/>
              <a:cs typeface="+mj-cs"/>
            </a:endParaRPr>
          </a:p>
        </p:txBody>
      </p:sp>
      <p:sp>
        <p:nvSpPr>
          <p:cNvPr id="16" name="Text Placeholder 15"/>
          <p:cNvSpPr>
            <a:spLocks noGrp="1"/>
          </p:cNvSpPr>
          <p:nvPr>
            <p:ph type="body" sz="quarter" idx="10"/>
          </p:nvPr>
        </p:nvSpPr>
        <p:spPr>
          <a:xfrm>
            <a:off x="3200400" y="2590800"/>
            <a:ext cx="5791200" cy="2133600"/>
          </a:xfrm>
        </p:spPr>
        <p:txBody>
          <a:bodyPr/>
          <a:lstStyle>
            <a:lvl1pPr>
              <a:buNone/>
              <a:defRPr sz="4400" b="1">
                <a:solidFill>
                  <a:srgbClr val="7B2022"/>
                </a:solidFill>
                <a:effectLst>
                  <a:outerShdw blurRad="127000" dist="101600" dir="2700000" algn="tl" rotWithShape="0">
                    <a:prstClr val="black">
                      <a:alpha val="40000"/>
                    </a:prstClr>
                  </a:outerShdw>
                </a:effectLst>
              </a:defRPr>
            </a:lvl1pPr>
          </a:lstStyle>
          <a:p>
            <a:pPr lvl="0"/>
            <a:r>
              <a:rPr lang="en-US"/>
              <a:t>Click to edit Master text styles</a:t>
            </a:r>
          </a:p>
        </p:txBody>
      </p:sp>
      <p:sp>
        <p:nvSpPr>
          <p:cNvPr id="18" name="Text Placeholder 17"/>
          <p:cNvSpPr>
            <a:spLocks noGrp="1"/>
          </p:cNvSpPr>
          <p:nvPr>
            <p:ph type="body" sz="quarter" idx="11"/>
          </p:nvPr>
        </p:nvSpPr>
        <p:spPr>
          <a:xfrm>
            <a:off x="3200400" y="5105400"/>
            <a:ext cx="5791200" cy="838200"/>
          </a:xfrm>
        </p:spPr>
        <p:txBody>
          <a:bodyPr/>
          <a:lstStyle>
            <a:lvl1pPr>
              <a:buNone/>
              <a:defRPr baseline="0"/>
            </a:lvl1pPr>
          </a:lstStyle>
          <a:p>
            <a:pPr lvl="0"/>
            <a:r>
              <a:rPr lang="en-US"/>
              <a:t>Click to edit Master text styles</a:t>
            </a:r>
          </a:p>
        </p:txBody>
      </p:sp>
      <p:sp>
        <p:nvSpPr>
          <p:cNvPr id="10" name="Rectangle 169"/>
          <p:cNvSpPr>
            <a:spLocks noGrp="1" noChangeArrowheads="1"/>
          </p:cNvSpPr>
          <p:nvPr>
            <p:ph type="dt" sz="half" idx="12"/>
          </p:nvPr>
        </p:nvSpPr>
        <p:spPr>
          <a:xfrm>
            <a:off x="152400" y="6200775"/>
            <a:ext cx="1905000" cy="457200"/>
          </a:xfrm>
        </p:spPr>
        <p:txBody>
          <a:bodyPr/>
          <a:lstStyle>
            <a:lvl1pPr>
              <a:defRPr dirty="0"/>
            </a:lvl1pPr>
          </a:lstStyle>
          <a:p>
            <a:fld id="{C5BB6968-83BF-4CE8-9318-756EE907CB6F}" type="datetime1">
              <a:rPr lang="en-US" smtClean="0"/>
              <a:t>3/15/2018</a:t>
            </a:fld>
            <a:endParaRPr lang="en-US" dirty="0"/>
          </a:p>
        </p:txBody>
      </p:sp>
      <p:sp>
        <p:nvSpPr>
          <p:cNvPr id="11" name="Rectangle 170"/>
          <p:cNvSpPr>
            <a:spLocks noGrp="1" noChangeArrowheads="1"/>
          </p:cNvSpPr>
          <p:nvPr>
            <p:ph type="ftr" sz="quarter" idx="13"/>
          </p:nvPr>
        </p:nvSpPr>
        <p:spPr>
          <a:xfrm>
            <a:off x="2754313" y="6200775"/>
            <a:ext cx="3635375" cy="457200"/>
          </a:xfrm>
        </p:spPr>
        <p:txBody>
          <a:bodyPr/>
          <a:lstStyle>
            <a:lvl1pPr>
              <a:defRPr dirty="0"/>
            </a:lvl1pPr>
          </a:lstStyle>
          <a:p>
            <a:endParaRPr lang="en-US" dirty="0"/>
          </a:p>
        </p:txBody>
      </p:sp>
      <p:sp>
        <p:nvSpPr>
          <p:cNvPr id="12" name="Rectangle 171"/>
          <p:cNvSpPr>
            <a:spLocks noGrp="1" noChangeArrowheads="1"/>
          </p:cNvSpPr>
          <p:nvPr>
            <p:ph type="sldNum" sz="quarter" idx="14"/>
          </p:nvPr>
        </p:nvSpPr>
        <p:spPr>
          <a:xfrm>
            <a:off x="7092950" y="6200775"/>
            <a:ext cx="1905000" cy="457200"/>
          </a:xfrm>
        </p:spPr>
        <p:txBody>
          <a:bodyPr/>
          <a:lstStyle>
            <a:lvl1pPr>
              <a:defRPr/>
            </a:lvl1pPr>
          </a:lstStyle>
          <a:p>
            <a:fld id="{3E05A0EA-0FFD-3345-8A35-6E94DD537AEE}" type="slidenum">
              <a:rPr lang="en-US" smtClean="0"/>
              <a:pPr/>
              <a:t>‹#›</a:t>
            </a:fld>
            <a:endParaRPr lang="en-US" dirty="0"/>
          </a:p>
        </p:txBody>
      </p:sp>
      <p:pic>
        <p:nvPicPr>
          <p:cNvPr id="2" name="Picture 2"/>
          <p:cNvPicPr>
            <a:picLocks noChangeAspect="1" noChangeArrowheads="1"/>
          </p:cNvPicPr>
          <p:nvPr/>
        </p:nvPicPr>
        <p:blipFill>
          <a:blip r:embed="rId3" cstate="print"/>
          <a:srcRect/>
          <a:stretch>
            <a:fillRect/>
          </a:stretch>
        </p:blipFill>
        <p:spPr bwMode="auto">
          <a:xfrm>
            <a:off x="0" y="0"/>
            <a:ext cx="2177143" cy="6858000"/>
          </a:xfrm>
          <a:prstGeom prst="rect">
            <a:avLst/>
          </a:prstGeom>
          <a:noFill/>
          <a:ln w="9525">
            <a:noFill/>
            <a:miter lim="800000"/>
            <a:headEnd/>
            <a:tailEnd/>
          </a:ln>
        </p:spPr>
      </p:pic>
      <p:sp>
        <p:nvSpPr>
          <p:cNvPr id="15" name="Rectangle 14"/>
          <p:cNvSpPr/>
          <p:nvPr/>
        </p:nvSpPr>
        <p:spPr bwMode="auto">
          <a:xfrm rot="5400000">
            <a:off x="-1109657" y="3422552"/>
            <a:ext cx="6921305" cy="76200"/>
          </a:xfrm>
          <a:prstGeom prst="rect">
            <a:avLst/>
          </a:prstGeom>
          <a:solidFill>
            <a:srgbClr val="EBD2C1"/>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17" name="Rectangle 16"/>
          <p:cNvSpPr/>
          <p:nvPr/>
        </p:nvSpPr>
        <p:spPr bwMode="auto">
          <a:xfrm rot="5400000">
            <a:off x="-986392" y="3384453"/>
            <a:ext cx="6921305" cy="1524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7" name="Rectangle 6"/>
          <p:cNvSpPr/>
          <p:nvPr/>
        </p:nvSpPr>
        <p:spPr bwMode="auto">
          <a:xfrm rot="5400000">
            <a:off x="-1210513" y="3384452"/>
            <a:ext cx="6921305" cy="152400"/>
          </a:xfrm>
          <a:prstGeom prst="rect">
            <a:avLst/>
          </a:prstGeom>
          <a:solidFill>
            <a:srgbClr val="7B2022"/>
          </a:solidFill>
          <a:ln w="9525" cap="flat" cmpd="sng" algn="ctr">
            <a:noFill/>
            <a:prstDash val="solid"/>
            <a:round/>
            <a:headEnd type="none" w="med" len="med"/>
            <a:tailEnd type="none" w="med" len="med"/>
          </a:ln>
          <a:effectLst/>
        </p:spPr>
        <p:txBody>
          <a:bodyPr wrap="none" anchor="ctr"/>
          <a:lstStyle/>
          <a:p>
            <a:pPr algn="ctr">
              <a:defRPr/>
            </a:pPr>
            <a:endParaRPr lang="en-US" dirty="0"/>
          </a:p>
        </p:txBody>
      </p:sp>
      <p:pic>
        <p:nvPicPr>
          <p:cNvPr id="1028" name="Picture 4" descr="X:\DeptBU\LRTS\BaasMark\2010 Annual Report\tan_20percent.png"/>
          <p:cNvPicPr>
            <a:picLocks noChangeAspect="1" noChangeArrowheads="1"/>
          </p:cNvPicPr>
          <p:nvPr/>
        </p:nvPicPr>
        <p:blipFill>
          <a:blip r:embed="rId4" cstate="print"/>
          <a:srcRect/>
          <a:stretch>
            <a:fillRect/>
          </a:stretch>
        </p:blipFill>
        <p:spPr bwMode="auto">
          <a:xfrm>
            <a:off x="1524000" y="0"/>
            <a:ext cx="2917272" cy="2971800"/>
          </a:xfrm>
          <a:prstGeom prst="rect">
            <a:avLst/>
          </a:prstGeom>
          <a:noFill/>
        </p:spPr>
      </p:pic>
      <p:pic>
        <p:nvPicPr>
          <p:cNvPr id="21508" name="Picture 4" descr="X:\DeptBU\UnivCom\Proell\stc.png"/>
          <p:cNvPicPr>
            <a:picLocks noChangeAspect="1" noChangeArrowheads="1"/>
          </p:cNvPicPr>
          <p:nvPr/>
        </p:nvPicPr>
        <p:blipFill>
          <a:blip r:embed="rId5" cstate="print"/>
          <a:srcRect t="19457" b="28008"/>
          <a:stretch>
            <a:fillRect/>
          </a:stretch>
        </p:blipFill>
        <p:spPr bwMode="auto">
          <a:xfrm>
            <a:off x="80270" y="228600"/>
            <a:ext cx="2129530" cy="1447800"/>
          </a:xfrm>
          <a:prstGeom prst="rect">
            <a:avLst/>
          </a:prstGeom>
          <a:ln>
            <a:noFill/>
          </a:ln>
          <a:effectLst>
            <a:outerShdw blurRad="215900" dist="317500" dir="2400000" sx="99000" sy="99000" algn="tl" rotWithShape="0">
              <a:prstClr val="black">
                <a:alpha val="50000"/>
              </a:prstClr>
            </a:outerShdw>
          </a:effectLst>
        </p:spPr>
      </p:pic>
      <p:pic>
        <p:nvPicPr>
          <p:cNvPr id="1029" name="Picture 5" descr="X:\DeptBU\LRTS\BaasMark\2010 Annual Report\blue.png"/>
          <p:cNvPicPr>
            <a:picLocks noChangeAspect="1" noChangeArrowheads="1"/>
          </p:cNvPicPr>
          <p:nvPr/>
        </p:nvPicPr>
        <p:blipFill>
          <a:blip r:embed="rId6" cstate="print"/>
          <a:srcRect l="42424" b="42885"/>
          <a:stretch>
            <a:fillRect/>
          </a:stretch>
        </p:blipFill>
        <p:spPr bwMode="auto">
          <a:xfrm>
            <a:off x="0" y="5410200"/>
            <a:ext cx="1447800" cy="1447800"/>
          </a:xfrm>
          <a:prstGeom prst="rect">
            <a:avLst/>
          </a:prstGeom>
          <a:noFill/>
        </p:spPr>
      </p:pic>
      <p:pic>
        <p:nvPicPr>
          <p:cNvPr id="1030" name="Picture 6" descr="X:\DeptBU\LRTS\BaasMark\2010 Annual Report\blue_20percent.png"/>
          <p:cNvPicPr>
            <a:picLocks noChangeAspect="1" noChangeArrowheads="1"/>
          </p:cNvPicPr>
          <p:nvPr/>
        </p:nvPicPr>
        <p:blipFill>
          <a:blip r:embed="rId7" cstate="print"/>
          <a:srcRect/>
          <a:stretch>
            <a:fillRect/>
          </a:stretch>
        </p:blipFill>
        <p:spPr bwMode="auto">
          <a:xfrm>
            <a:off x="0" y="990600"/>
            <a:ext cx="5454337" cy="543877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555818DF-E156-4029-9564-4F5489104E43}" type="datetime1">
              <a:rPr lang="en-US" smtClean="0"/>
              <a:t>3/15/2018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59A93D5A-7296-404F-9990-AB7C8A16FEC2}" type="datetime1">
              <a:rPr lang="en-US" smtClean="0"/>
              <a:t>3/15/2018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3075" y="225425"/>
            <a:ext cx="1925638" cy="5975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42988" y="225425"/>
            <a:ext cx="5627687" cy="5975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A0AD0A08-4269-4F99-98B1-3DD6ECD694F1}" type="datetime1">
              <a:rPr lang="en-US" smtClean="0"/>
              <a:t>3/15/2018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042988" y="225425"/>
            <a:ext cx="7705725" cy="863600"/>
          </a:xfrm>
        </p:spPr>
        <p:txBody>
          <a:bodyPr/>
          <a:lstStyle/>
          <a:p>
            <a:r>
              <a:rPr lang="en-US"/>
              <a:t>Click to edit Master title style</a:t>
            </a:r>
          </a:p>
        </p:txBody>
      </p:sp>
      <p:sp>
        <p:nvSpPr>
          <p:cNvPr id="3" name="Text Placeholder 2"/>
          <p:cNvSpPr>
            <a:spLocks noGrp="1"/>
          </p:cNvSpPr>
          <p:nvPr>
            <p:ph type="body" sz="half" idx="1"/>
          </p:nvPr>
        </p:nvSpPr>
        <p:spPr>
          <a:xfrm>
            <a:off x="1042988" y="1304925"/>
            <a:ext cx="3776662"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972050" y="1304925"/>
            <a:ext cx="3776663" cy="4895850"/>
          </a:xfrm>
        </p:spPr>
        <p:txBody>
          <a:bodyPr/>
          <a:lstStyle/>
          <a:p>
            <a:pPr lvl="0"/>
            <a:r>
              <a:rPr lang="en-US" noProof="0" dirty="0"/>
              <a:t>Click icon to add clip art</a:t>
            </a:r>
          </a:p>
        </p:txBody>
      </p:sp>
      <p:sp>
        <p:nvSpPr>
          <p:cNvPr id="5" name="Rectangle 4"/>
          <p:cNvSpPr>
            <a:spLocks noGrp="1" noChangeArrowheads="1"/>
          </p:cNvSpPr>
          <p:nvPr>
            <p:ph type="dt" sz="half" idx="10"/>
          </p:nvPr>
        </p:nvSpPr>
        <p:spPr>
          <a:ln/>
        </p:spPr>
        <p:txBody>
          <a:bodyPr/>
          <a:lstStyle>
            <a:lvl1pPr>
              <a:defRPr/>
            </a:lvl1pPr>
          </a:lstStyle>
          <a:p>
            <a:fld id="{6A4CB8CB-DCE6-4AA2-BD76-26878D16C056}" type="datetime1">
              <a:rPr lang="en-US" smtClean="0"/>
              <a:t>3/15/2018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042988" y="225425"/>
            <a:ext cx="7705725" cy="863600"/>
          </a:xfrm>
        </p:spPr>
        <p:txBody>
          <a:bodyPr/>
          <a:lstStyle/>
          <a:p>
            <a:r>
              <a:rPr lang="en-US"/>
              <a:t>Click to edit Master title style</a:t>
            </a:r>
          </a:p>
        </p:txBody>
      </p:sp>
      <p:sp>
        <p:nvSpPr>
          <p:cNvPr id="3" name="Text Placeholder 2"/>
          <p:cNvSpPr>
            <a:spLocks noGrp="1"/>
          </p:cNvSpPr>
          <p:nvPr>
            <p:ph type="body" sz="half" idx="1"/>
          </p:nvPr>
        </p:nvSpPr>
        <p:spPr>
          <a:xfrm>
            <a:off x="1042988" y="1304925"/>
            <a:ext cx="7705725" cy="237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42988" y="3829050"/>
            <a:ext cx="7705725" cy="237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25E88054-EDC9-4C02-A56D-99A001836D07}" type="datetime1">
              <a:rPr lang="en-US" smtClean="0"/>
              <a:t>3/15/2018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81200" y="508000"/>
            <a:ext cx="6767513" cy="863600"/>
          </a:xfrm>
        </p:spPr>
        <p:txBody>
          <a:bodyPr/>
          <a:lstStyle>
            <a:lvl1pPr algn="l">
              <a:defRPr>
                <a:solidFill>
                  <a:srgbClr val="7B2022"/>
                </a:solidFill>
              </a:defRPr>
            </a:lvl1pPr>
          </a:lstStyle>
          <a:p>
            <a:r>
              <a:rPr lang="en-US"/>
              <a:t>Click to edit Master title style</a:t>
            </a:r>
            <a:endParaRPr lang="en-US" dirty="0"/>
          </a:p>
        </p:txBody>
      </p:sp>
      <p:sp>
        <p:nvSpPr>
          <p:cNvPr id="3" name="Content Placeholder 2"/>
          <p:cNvSpPr>
            <a:spLocks noGrp="1"/>
          </p:cNvSpPr>
          <p:nvPr>
            <p:ph idx="1"/>
          </p:nvPr>
        </p:nvSpPr>
        <p:spPr>
          <a:xfrm>
            <a:off x="381000" y="1536700"/>
            <a:ext cx="8367713"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00A269EB-BFFC-40C3-A8CE-4EF35DF9F707}" type="datetime1">
              <a:rPr lang="en-US" smtClean="0"/>
              <a:t>3/15/2018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descr="nsf_building_wils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87" y="465439"/>
            <a:ext cx="10056307" cy="6470249"/>
          </a:xfrm>
          <a:prstGeom prst="rect">
            <a:avLst/>
          </a:prstGeom>
        </p:spPr>
      </p:pic>
      <p:pic>
        <p:nvPicPr>
          <p:cNvPr id="11" name="Picture 4" descr="X:\DeptBU\LRTS\BaasMark\2010 Annual Report\tan_20percent.png"/>
          <p:cNvPicPr>
            <a:picLocks noChangeAspect="1" noChangeArrowheads="1"/>
          </p:cNvPicPr>
          <p:nvPr/>
        </p:nvPicPr>
        <p:blipFill>
          <a:blip r:embed="rId3" cstate="print"/>
          <a:srcRect t="3811" r="23659"/>
          <a:stretch>
            <a:fillRect/>
          </a:stretch>
        </p:blipFill>
        <p:spPr bwMode="auto">
          <a:xfrm>
            <a:off x="4648200" y="0"/>
            <a:ext cx="4495800" cy="5770547"/>
          </a:xfrm>
          <a:prstGeom prst="rect">
            <a:avLst/>
          </a:prstGeom>
          <a:noFill/>
        </p:spPr>
      </p:pic>
      <p:pic>
        <p:nvPicPr>
          <p:cNvPr id="12" name="Picture 6" descr="X:\DeptBU\LRTS\BaasMark\2010 Annual Report\blue_20percent.png"/>
          <p:cNvPicPr>
            <a:picLocks noChangeAspect="1" noChangeArrowheads="1"/>
          </p:cNvPicPr>
          <p:nvPr/>
        </p:nvPicPr>
        <p:blipFill>
          <a:blip r:embed="rId4" cstate="print"/>
          <a:srcRect l="10971" t="43528"/>
          <a:stretch>
            <a:fillRect/>
          </a:stretch>
        </p:blipFill>
        <p:spPr bwMode="auto">
          <a:xfrm>
            <a:off x="0" y="0"/>
            <a:ext cx="2473380" cy="1564426"/>
          </a:xfrm>
          <a:prstGeom prst="rect">
            <a:avLst/>
          </a:prstGeom>
          <a:noFill/>
        </p:spPr>
      </p:pic>
      <p:sp>
        <p:nvSpPr>
          <p:cNvPr id="2" name="Title 1"/>
          <p:cNvSpPr>
            <a:spLocks noGrp="1"/>
          </p:cNvSpPr>
          <p:nvPr>
            <p:ph type="title"/>
          </p:nvPr>
        </p:nvSpPr>
        <p:spPr>
          <a:xfrm>
            <a:off x="1981200" y="508000"/>
            <a:ext cx="6767513" cy="863600"/>
          </a:xfrm>
        </p:spPr>
        <p:txBody>
          <a:bodyPr/>
          <a:lstStyle>
            <a:lvl1pPr algn="ctr">
              <a:defRPr>
                <a:solidFill>
                  <a:srgbClr val="7B2022"/>
                </a:solidFill>
              </a:defRPr>
            </a:lvl1pPr>
          </a:lstStyle>
          <a:p>
            <a:r>
              <a:rPr lang="en-US"/>
              <a:t>Click to edit Master title style</a:t>
            </a:r>
            <a:endParaRPr lang="en-US" dirty="0"/>
          </a:p>
        </p:txBody>
      </p:sp>
      <p:sp>
        <p:nvSpPr>
          <p:cNvPr id="3" name="Content Placeholder 2"/>
          <p:cNvSpPr>
            <a:spLocks noGrp="1"/>
          </p:cNvSpPr>
          <p:nvPr>
            <p:ph idx="1"/>
          </p:nvPr>
        </p:nvSpPr>
        <p:spPr>
          <a:xfrm>
            <a:off x="381000" y="1536700"/>
            <a:ext cx="8367713"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7A3C51EE-9548-4D2F-9C4B-0100B0843841}" type="datetime1">
              <a:rPr lang="en-US" smtClean="0"/>
              <a:t>3/15/2018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
        <p:nvSpPr>
          <p:cNvPr id="8" name="Rectangle 7"/>
          <p:cNvSpPr/>
          <p:nvPr/>
        </p:nvSpPr>
        <p:spPr bwMode="auto">
          <a:xfrm>
            <a:off x="0" y="609600"/>
            <a:ext cx="9144000" cy="762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pic>
        <p:nvPicPr>
          <p:cNvPr id="9" name="Picture 2"/>
          <p:cNvPicPr>
            <a:picLocks noChangeAspect="1" noChangeArrowheads="1"/>
          </p:cNvPicPr>
          <p:nvPr/>
        </p:nvPicPr>
        <p:blipFill>
          <a:blip r:embed="rId5" cstate="print"/>
          <a:srcRect r="14298" b="55555"/>
          <a:stretch>
            <a:fillRect/>
          </a:stretch>
        </p:blipFill>
        <p:spPr bwMode="auto">
          <a:xfrm>
            <a:off x="-1" y="0"/>
            <a:ext cx="9144001" cy="609600"/>
          </a:xfrm>
          <a:prstGeom prst="rect">
            <a:avLst/>
          </a:prstGeom>
          <a:noFill/>
          <a:ln w="9525">
            <a:noFill/>
            <a:miter lim="800000"/>
            <a:headEnd/>
            <a:tailEnd/>
          </a:ln>
        </p:spPr>
      </p:pic>
      <p:pic>
        <p:nvPicPr>
          <p:cNvPr id="10" name="Picture 4" descr="X:\DeptBU\UnivCom\Proell\stc.png"/>
          <p:cNvPicPr>
            <a:picLocks noChangeAspect="1" noChangeArrowheads="1"/>
          </p:cNvPicPr>
          <p:nvPr/>
        </p:nvPicPr>
        <p:blipFill>
          <a:blip r:embed="rId6" cstate="print"/>
          <a:srcRect t="18807" b="27712"/>
          <a:stretch>
            <a:fillRect/>
          </a:stretch>
        </p:blipFill>
        <p:spPr bwMode="auto">
          <a:xfrm>
            <a:off x="135018" y="277905"/>
            <a:ext cx="1541382" cy="1066800"/>
          </a:xfrm>
          <a:prstGeom prst="rect">
            <a:avLst/>
          </a:prstGeom>
          <a:ln>
            <a:noFill/>
          </a:ln>
          <a:effectLst>
            <a:outerShdw blurRad="88900" dist="317500" dir="2400000" sx="84000" sy="84000" algn="tl" rotWithShape="0">
              <a:prstClr val="black">
                <a:alpha val="50000"/>
              </a:prstClr>
            </a:outerShdw>
          </a:effectLst>
        </p:spPr>
      </p:pic>
      <p:pic>
        <p:nvPicPr>
          <p:cNvPr id="14" name="Picture 4" descr="X:\DeptBU\LRTS\BaasMark\2010 Annual Report\tan_20percent.png"/>
          <p:cNvPicPr>
            <a:picLocks noChangeAspect="1" noChangeArrowheads="1"/>
          </p:cNvPicPr>
          <p:nvPr userDrawn="1"/>
        </p:nvPicPr>
        <p:blipFill>
          <a:blip r:embed="rId3" cstate="print"/>
          <a:srcRect t="3811" r="23659"/>
          <a:stretch>
            <a:fillRect/>
          </a:stretch>
        </p:blipFill>
        <p:spPr bwMode="auto">
          <a:xfrm>
            <a:off x="4648200" y="0"/>
            <a:ext cx="4495800" cy="5770547"/>
          </a:xfrm>
          <a:prstGeom prst="rect">
            <a:avLst/>
          </a:prstGeom>
          <a:noFill/>
        </p:spPr>
      </p:pic>
      <p:pic>
        <p:nvPicPr>
          <p:cNvPr id="13" name="Picture 12" descr="nsf_building_wilso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287" y="465439"/>
            <a:ext cx="10056307" cy="6470249"/>
          </a:xfrm>
          <a:prstGeom prst="rect">
            <a:avLst/>
          </a:prstGeom>
        </p:spPr>
      </p:pic>
      <p:pic>
        <p:nvPicPr>
          <p:cNvPr id="15" name="Picture 6" descr="X:\DeptBU\LRTS\BaasMark\2010 Annual Report\blue_20percent.png"/>
          <p:cNvPicPr>
            <a:picLocks noChangeAspect="1" noChangeArrowheads="1"/>
          </p:cNvPicPr>
          <p:nvPr userDrawn="1"/>
        </p:nvPicPr>
        <p:blipFill>
          <a:blip r:embed="rId4" cstate="print"/>
          <a:srcRect l="10971" t="43528"/>
          <a:stretch>
            <a:fillRect/>
          </a:stretch>
        </p:blipFill>
        <p:spPr bwMode="auto">
          <a:xfrm>
            <a:off x="0" y="0"/>
            <a:ext cx="2473380" cy="1564426"/>
          </a:xfrm>
          <a:prstGeom prst="rect">
            <a:avLst/>
          </a:prstGeom>
          <a:noFill/>
        </p:spPr>
      </p:pic>
      <p:sp>
        <p:nvSpPr>
          <p:cNvPr id="16" name="Rectangle 15"/>
          <p:cNvSpPr/>
          <p:nvPr userDrawn="1"/>
        </p:nvSpPr>
        <p:spPr bwMode="auto">
          <a:xfrm>
            <a:off x="0" y="609600"/>
            <a:ext cx="9144000" cy="762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pic>
        <p:nvPicPr>
          <p:cNvPr id="17" name="Picture 2"/>
          <p:cNvPicPr>
            <a:picLocks noChangeAspect="1" noChangeArrowheads="1"/>
          </p:cNvPicPr>
          <p:nvPr userDrawn="1"/>
        </p:nvPicPr>
        <p:blipFill>
          <a:blip r:embed="rId5" cstate="print"/>
          <a:srcRect r="14298" b="55555"/>
          <a:stretch>
            <a:fillRect/>
          </a:stretch>
        </p:blipFill>
        <p:spPr bwMode="auto">
          <a:xfrm>
            <a:off x="-1" y="0"/>
            <a:ext cx="9144001" cy="609600"/>
          </a:xfrm>
          <a:prstGeom prst="rect">
            <a:avLst/>
          </a:prstGeom>
          <a:noFill/>
          <a:ln w="9525">
            <a:noFill/>
            <a:miter lim="800000"/>
            <a:headEnd/>
            <a:tailEnd/>
          </a:ln>
        </p:spPr>
      </p:pic>
      <p:pic>
        <p:nvPicPr>
          <p:cNvPr id="18" name="Picture 4" descr="X:\DeptBU\UnivCom\Proell\stc.png"/>
          <p:cNvPicPr>
            <a:picLocks noChangeAspect="1" noChangeArrowheads="1"/>
          </p:cNvPicPr>
          <p:nvPr userDrawn="1"/>
        </p:nvPicPr>
        <p:blipFill>
          <a:blip r:embed="rId6" cstate="print"/>
          <a:srcRect t="18807" b="27712"/>
          <a:stretch>
            <a:fillRect/>
          </a:stretch>
        </p:blipFill>
        <p:spPr bwMode="auto">
          <a:xfrm>
            <a:off x="135018" y="277905"/>
            <a:ext cx="1541382" cy="1066800"/>
          </a:xfrm>
          <a:prstGeom prst="rect">
            <a:avLst/>
          </a:prstGeom>
          <a:ln>
            <a:noFill/>
          </a:ln>
          <a:effectLst>
            <a:outerShdw blurRad="88900" dist="317500" dir="2400000" sx="84000" sy="84000" algn="tl" rotWithShape="0">
              <a:prstClr val="black">
                <a:alpha val="50000"/>
              </a:prstClr>
            </a:outerShdw>
          </a:effectLst>
        </p:spPr>
      </p:pic>
    </p:spTree>
    <p:extLst>
      <p:ext uri="{BB962C8B-B14F-4D97-AF65-F5344CB8AC3E}">
        <p14:creationId xmlns:p14="http://schemas.microsoft.com/office/powerpoint/2010/main" val="194841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E9A9D250-0932-410A-811A-553DC0E12B8E}" type="datetime1">
              <a:rPr lang="en-US" smtClean="0"/>
              <a:t>3/15/2018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42988" y="1304925"/>
            <a:ext cx="3776662"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2050" y="1304925"/>
            <a:ext cx="3776663"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B74771C5-48E4-4B09-8399-B0892FD5FBB7}" type="datetime1">
              <a:rPr lang="en-US" smtClean="0"/>
              <a:t>3/15/2018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9C4DB17F-1BA2-4C86-91C1-0C786A7937E3}" type="datetime1">
              <a:rPr lang="en-US" smtClean="0"/>
              <a:t>3/15/2018</a:t>
            </a:fld>
            <a:endParaRPr lang="en-US" dirty="0"/>
          </a:p>
        </p:txBody>
      </p:sp>
      <p:sp>
        <p:nvSpPr>
          <p:cNvPr id="8" name="Rectangle 5"/>
          <p:cNvSpPr>
            <a:spLocks noGrp="1" noChangeArrowheads="1"/>
          </p:cNvSpPr>
          <p:nvPr>
            <p:ph type="ftr" sz="quarter" idx="11"/>
          </p:nvPr>
        </p:nvSpPr>
        <p:spPr>
          <a:ln/>
        </p:spPr>
        <p:txBody>
          <a:bodyPr/>
          <a:lstStyle>
            <a:lvl1pPr>
              <a:defRPr/>
            </a:lvl1pPr>
          </a:lstStyle>
          <a:p>
            <a:endParaRPr lang="en-US" dirty="0"/>
          </a:p>
        </p:txBody>
      </p:sp>
      <p:sp>
        <p:nvSpPr>
          <p:cNvPr id="9"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fld id="{39C889FD-D4A7-40AB-8D4B-F21F60DAE622}" type="datetime1">
              <a:rPr lang="en-US" smtClean="0"/>
              <a:t>3/15/2018</a:t>
            </a:fld>
            <a:endParaRPr lang="en-US" dirty="0"/>
          </a:p>
        </p:txBody>
      </p:sp>
      <p:sp>
        <p:nvSpPr>
          <p:cNvPr id="4" name="Rectangle 5"/>
          <p:cNvSpPr>
            <a:spLocks noGrp="1" noChangeArrowheads="1"/>
          </p:cNvSpPr>
          <p:nvPr>
            <p:ph type="ftr" sz="quarter" idx="11"/>
          </p:nvPr>
        </p:nvSpPr>
        <p:spPr>
          <a:ln/>
        </p:spPr>
        <p:txBody>
          <a:bodyPr/>
          <a:lstStyle>
            <a:lvl1pPr>
              <a:defRPr/>
            </a:lvl1pPr>
          </a:lstStyle>
          <a:p>
            <a:endParaRPr lang="en-US" dirty="0"/>
          </a:p>
        </p:txBody>
      </p:sp>
      <p:sp>
        <p:nvSpPr>
          <p:cNvPr id="5"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794E602B-639E-42ED-B7D5-7D6027C59B89}" type="datetime1">
              <a:rPr lang="en-US" smtClean="0"/>
              <a:t>3/15/2018</a:t>
            </a:fld>
            <a:endParaRPr lang="en-US" dirty="0"/>
          </a:p>
        </p:txBody>
      </p:sp>
      <p:sp>
        <p:nvSpPr>
          <p:cNvPr id="3" name="Rectangle 5"/>
          <p:cNvSpPr>
            <a:spLocks noGrp="1" noChangeArrowheads="1"/>
          </p:cNvSpPr>
          <p:nvPr>
            <p:ph type="ftr" sz="quarter" idx="11"/>
          </p:nvPr>
        </p:nvSpPr>
        <p:spPr>
          <a:ln/>
        </p:spPr>
        <p:txBody>
          <a:bodyPr/>
          <a:lstStyle>
            <a:lvl1pPr>
              <a:defRPr/>
            </a:lvl1pPr>
          </a:lstStyle>
          <a:p>
            <a:endParaRPr lang="en-US" dirty="0"/>
          </a:p>
        </p:txBody>
      </p:sp>
      <p:sp>
        <p:nvSpPr>
          <p:cNvPr id="4"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3644896-8759-4C73-8EEA-7D9AF48545DE}" type="datetime1">
              <a:rPr lang="en-US" smtClean="0"/>
              <a:t>3/15/2018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1031" name="Rectangle 3"/>
          <p:cNvSpPr>
            <a:spLocks noGrp="1" noChangeArrowheads="1"/>
          </p:cNvSpPr>
          <p:nvPr>
            <p:ph type="body" idx="1"/>
          </p:nvPr>
        </p:nvSpPr>
        <p:spPr bwMode="auto">
          <a:xfrm>
            <a:off x="381000" y="1523999"/>
            <a:ext cx="8367713" cy="48006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532" name="Rectangle 4"/>
          <p:cNvSpPr>
            <a:spLocks noGrp="1" noChangeArrowheads="1"/>
          </p:cNvSpPr>
          <p:nvPr>
            <p:ph type="dt" sz="half" idx="2"/>
          </p:nvPr>
        </p:nvSpPr>
        <p:spPr bwMode="auto">
          <a:xfrm>
            <a:off x="381000" y="6432550"/>
            <a:ext cx="1838325"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000">
                <a:latin typeface="Arial" pitchFamily="34" charset="0"/>
                <a:cs typeface="Arial" pitchFamily="34" charset="0"/>
              </a:defRPr>
            </a:lvl1pPr>
          </a:lstStyle>
          <a:p>
            <a:fld id="{E48BDE88-6596-4EFD-A58A-C74E9A95BCBC}" type="datetime1">
              <a:rPr lang="en-US" smtClean="0"/>
              <a:t>3/15/2018</a:t>
            </a:fld>
            <a:endParaRPr lang="en-US" dirty="0"/>
          </a:p>
        </p:txBody>
      </p:sp>
      <p:sp>
        <p:nvSpPr>
          <p:cNvPr id="22533" name="Rectangle 5"/>
          <p:cNvSpPr>
            <a:spLocks noGrp="1" noChangeArrowheads="1"/>
          </p:cNvSpPr>
          <p:nvPr>
            <p:ph type="ftr" sz="quarter" idx="3"/>
          </p:nvPr>
        </p:nvSpPr>
        <p:spPr bwMode="auto">
          <a:xfrm>
            <a:off x="2743200" y="6432550"/>
            <a:ext cx="3636963"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00">
                <a:latin typeface="Arial" pitchFamily="34" charset="0"/>
                <a:cs typeface="Arial" pitchFamily="34" charset="0"/>
              </a:defRPr>
            </a:lvl1pPr>
          </a:lstStyle>
          <a:p>
            <a:endParaRPr lang="en-US" dirty="0"/>
          </a:p>
        </p:txBody>
      </p:sp>
      <p:sp>
        <p:nvSpPr>
          <p:cNvPr id="22534" name="Rectangle 6"/>
          <p:cNvSpPr>
            <a:spLocks noGrp="1" noChangeArrowheads="1"/>
          </p:cNvSpPr>
          <p:nvPr>
            <p:ph type="sldNum" sz="quarter" idx="4"/>
          </p:nvPr>
        </p:nvSpPr>
        <p:spPr bwMode="auto">
          <a:xfrm>
            <a:off x="6843713" y="6432550"/>
            <a:ext cx="19050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a:solidFill>
                  <a:schemeClr val="bg1">
                    <a:lumMod val="75000"/>
                  </a:schemeClr>
                </a:solidFill>
                <a:latin typeface="Arial" pitchFamily="34" charset="0"/>
                <a:cs typeface="Arial" pitchFamily="34" charset="0"/>
              </a:defRPr>
            </a:lvl1pPr>
          </a:lstStyle>
          <a:p>
            <a:fld id="{3E05A0EA-0FFD-3345-8A35-6E94DD537AEE}" type="slidenum">
              <a:rPr lang="en-US" smtClean="0"/>
              <a:pPr/>
              <a:t>‹#›</a:t>
            </a:fld>
            <a:endParaRPr lang="en-US" dirty="0"/>
          </a:p>
        </p:txBody>
      </p:sp>
      <p:pic>
        <p:nvPicPr>
          <p:cNvPr id="14" name="Picture 4" descr="X:\DeptBU\LRTS\BaasMark\2010 Annual Report\tan_20percent.png"/>
          <p:cNvPicPr>
            <a:picLocks noChangeAspect="1" noChangeArrowheads="1"/>
          </p:cNvPicPr>
          <p:nvPr/>
        </p:nvPicPr>
        <p:blipFill>
          <a:blip r:embed="rId17" cstate="print"/>
          <a:srcRect t="3811" r="23659"/>
          <a:stretch>
            <a:fillRect/>
          </a:stretch>
        </p:blipFill>
        <p:spPr bwMode="auto">
          <a:xfrm>
            <a:off x="4648200" y="0"/>
            <a:ext cx="4495800" cy="5770547"/>
          </a:xfrm>
          <a:prstGeom prst="rect">
            <a:avLst/>
          </a:prstGeom>
          <a:noFill/>
        </p:spPr>
      </p:pic>
      <p:pic>
        <p:nvPicPr>
          <p:cNvPr id="16" name="Picture 6" descr="X:\DeptBU\LRTS\BaasMark\2010 Annual Report\blue_20percent.png"/>
          <p:cNvPicPr>
            <a:picLocks noChangeAspect="1" noChangeArrowheads="1"/>
          </p:cNvPicPr>
          <p:nvPr/>
        </p:nvPicPr>
        <p:blipFill>
          <a:blip r:embed="rId18" cstate="print"/>
          <a:srcRect l="10971" t="43528"/>
          <a:stretch>
            <a:fillRect/>
          </a:stretch>
        </p:blipFill>
        <p:spPr bwMode="auto">
          <a:xfrm>
            <a:off x="0" y="0"/>
            <a:ext cx="2473380" cy="1564426"/>
          </a:xfrm>
          <a:prstGeom prst="rect">
            <a:avLst/>
          </a:prstGeom>
          <a:noFill/>
        </p:spPr>
      </p:pic>
      <p:sp>
        <p:nvSpPr>
          <p:cNvPr id="13" name="Rectangle 12"/>
          <p:cNvSpPr/>
          <p:nvPr/>
        </p:nvSpPr>
        <p:spPr bwMode="auto">
          <a:xfrm>
            <a:off x="0" y="609600"/>
            <a:ext cx="9144000" cy="762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1030" name="Rectangle 2"/>
          <p:cNvSpPr>
            <a:spLocks noGrp="1" noChangeArrowheads="1"/>
          </p:cNvSpPr>
          <p:nvPr>
            <p:ph type="title"/>
          </p:nvPr>
        </p:nvSpPr>
        <p:spPr bwMode="auto">
          <a:xfrm>
            <a:off x="1981200" y="508779"/>
            <a:ext cx="6767513" cy="863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pic>
        <p:nvPicPr>
          <p:cNvPr id="2" name="Picture 2"/>
          <p:cNvPicPr>
            <a:picLocks noChangeAspect="1" noChangeArrowheads="1"/>
          </p:cNvPicPr>
          <p:nvPr/>
        </p:nvPicPr>
        <p:blipFill>
          <a:blip r:embed="rId19" cstate="print"/>
          <a:srcRect r="14298" b="55555"/>
          <a:stretch>
            <a:fillRect/>
          </a:stretch>
        </p:blipFill>
        <p:spPr bwMode="auto">
          <a:xfrm>
            <a:off x="-1" y="0"/>
            <a:ext cx="9144001" cy="609600"/>
          </a:xfrm>
          <a:prstGeom prst="rect">
            <a:avLst/>
          </a:prstGeom>
          <a:noFill/>
          <a:ln w="9525">
            <a:noFill/>
            <a:miter lim="800000"/>
            <a:headEnd/>
            <a:tailEnd/>
          </a:ln>
        </p:spPr>
      </p:pic>
      <p:pic>
        <p:nvPicPr>
          <p:cNvPr id="11" name="Picture 4" descr="X:\DeptBU\UnivCom\Proell\stc.png"/>
          <p:cNvPicPr>
            <a:picLocks noChangeAspect="1" noChangeArrowheads="1"/>
          </p:cNvPicPr>
          <p:nvPr/>
        </p:nvPicPr>
        <p:blipFill>
          <a:blip r:embed="rId20" cstate="print"/>
          <a:srcRect t="18807" b="27712"/>
          <a:stretch>
            <a:fillRect/>
          </a:stretch>
        </p:blipFill>
        <p:spPr bwMode="auto">
          <a:xfrm>
            <a:off x="135018" y="277905"/>
            <a:ext cx="1541382" cy="1066800"/>
          </a:xfrm>
          <a:prstGeom prst="rect">
            <a:avLst/>
          </a:prstGeom>
          <a:ln>
            <a:noFill/>
          </a:ln>
          <a:effectLst>
            <a:outerShdw blurRad="88900" dist="317500" dir="2400000" sx="84000" sy="84000" algn="tl" rotWithShape="0">
              <a:prstClr val="black">
                <a:alpha val="50000"/>
              </a:prstClr>
            </a:outerShdw>
          </a:effectLst>
        </p:spPr>
      </p:pic>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Lst>
  <p:hf hdr="0" ftr="0" dt="0"/>
  <p:txStyles>
    <p:titleStyle>
      <a:lvl1pPr algn="l" rtl="0" eaLnBrk="1" fontAlgn="base" hangingPunct="1">
        <a:spcBef>
          <a:spcPct val="0"/>
        </a:spcBef>
        <a:spcAft>
          <a:spcPct val="0"/>
        </a:spcAft>
        <a:defRPr sz="3200" b="1">
          <a:solidFill>
            <a:srgbClr val="7B202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bg1"/>
          </a:solidFill>
          <a:latin typeface="Times" pitchFamily="18" charset="0"/>
          <a:cs typeface="Times New Roman" pitchFamily="18" charset="0"/>
        </a:defRPr>
      </a:lvl2pPr>
      <a:lvl3pPr algn="l" rtl="0" eaLnBrk="1" fontAlgn="base" hangingPunct="1">
        <a:spcBef>
          <a:spcPct val="0"/>
        </a:spcBef>
        <a:spcAft>
          <a:spcPct val="0"/>
        </a:spcAft>
        <a:defRPr sz="3200" b="1">
          <a:solidFill>
            <a:schemeClr val="bg1"/>
          </a:solidFill>
          <a:latin typeface="Times" pitchFamily="18" charset="0"/>
          <a:cs typeface="Times New Roman" pitchFamily="18" charset="0"/>
        </a:defRPr>
      </a:lvl3pPr>
      <a:lvl4pPr algn="l" rtl="0" eaLnBrk="1" fontAlgn="base" hangingPunct="1">
        <a:spcBef>
          <a:spcPct val="0"/>
        </a:spcBef>
        <a:spcAft>
          <a:spcPct val="0"/>
        </a:spcAft>
        <a:defRPr sz="3200" b="1">
          <a:solidFill>
            <a:schemeClr val="bg1"/>
          </a:solidFill>
          <a:latin typeface="Times" pitchFamily="18" charset="0"/>
          <a:cs typeface="Times New Roman" pitchFamily="18" charset="0"/>
        </a:defRPr>
      </a:lvl4pPr>
      <a:lvl5pPr algn="l" rtl="0" eaLnBrk="1" fontAlgn="base" hangingPunct="1">
        <a:spcBef>
          <a:spcPct val="0"/>
        </a:spcBef>
        <a:spcAft>
          <a:spcPct val="0"/>
        </a:spcAft>
        <a:defRPr sz="3200" b="1">
          <a:solidFill>
            <a:schemeClr val="bg1"/>
          </a:solidFill>
          <a:latin typeface="Times" pitchFamily="18" charset="0"/>
          <a:cs typeface="Times New Roman" pitchFamily="18" charset="0"/>
        </a:defRPr>
      </a:lvl5pPr>
      <a:lvl6pPr marL="4572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6pPr>
      <a:lvl7pPr marL="9144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7pPr>
      <a:lvl8pPr marL="13716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8pPr>
      <a:lvl9pPr marL="18288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9pPr>
    </p:titleStyle>
    <p:bodyStyle>
      <a:lvl1pPr marL="342900" indent="-342900" algn="l" rtl="0" eaLnBrk="1" fontAlgn="base" hangingPunct="1">
        <a:spcBef>
          <a:spcPct val="20000"/>
        </a:spcBef>
        <a:spcAft>
          <a:spcPct val="0"/>
        </a:spcAft>
        <a:buClr>
          <a:srgbClr val="7B2022"/>
        </a:buClr>
        <a:buChar char="•"/>
        <a:defRPr sz="2400" b="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Clr>
          <a:srgbClr val="7B2022"/>
        </a:buClr>
        <a:buChar char="•"/>
        <a:defRPr sz="2000" b="0">
          <a:solidFill>
            <a:schemeClr val="tx1"/>
          </a:solidFill>
          <a:latin typeface="Arial" pitchFamily="34" charset="0"/>
          <a:cs typeface="Arial" pitchFamily="34" charset="0"/>
        </a:defRPr>
      </a:lvl2pPr>
      <a:lvl3pPr marL="1143000" indent="-228600" algn="l" rtl="0" eaLnBrk="1" fontAlgn="base" hangingPunct="1">
        <a:spcBef>
          <a:spcPct val="20000"/>
        </a:spcBef>
        <a:spcAft>
          <a:spcPct val="0"/>
        </a:spcAft>
        <a:buClr>
          <a:srgbClr val="7B2022"/>
        </a:buClr>
        <a:buChar char="•"/>
        <a:defRPr sz="2000" b="0">
          <a:solidFill>
            <a:schemeClr val="tx1"/>
          </a:solidFill>
          <a:latin typeface="Arial" pitchFamily="34" charset="0"/>
          <a:cs typeface="Arial" pitchFamily="34" charset="0"/>
        </a:defRPr>
      </a:lvl3pPr>
      <a:lvl4pPr marL="1600200" indent="-228600" algn="l" rtl="0" eaLnBrk="1" fontAlgn="base" hangingPunct="1">
        <a:spcBef>
          <a:spcPct val="20000"/>
        </a:spcBef>
        <a:spcAft>
          <a:spcPct val="0"/>
        </a:spcAft>
        <a:buClr>
          <a:srgbClr val="7B2022"/>
        </a:buClr>
        <a:buChar char="•"/>
        <a:defRPr sz="1600" b="0">
          <a:solidFill>
            <a:schemeClr val="tx1"/>
          </a:solidFill>
          <a:latin typeface="Arial" pitchFamily="34" charset="0"/>
          <a:cs typeface="Arial" pitchFamily="34" charset="0"/>
        </a:defRPr>
      </a:lvl4pPr>
      <a:lvl5pPr marL="2057400" indent="-228600" algn="l" rtl="0" eaLnBrk="1" fontAlgn="base" hangingPunct="1">
        <a:spcBef>
          <a:spcPct val="20000"/>
        </a:spcBef>
        <a:spcAft>
          <a:spcPct val="0"/>
        </a:spcAft>
        <a:buClr>
          <a:srgbClr val="7B2022"/>
        </a:buClr>
        <a:buChar char="•"/>
        <a:defRPr sz="1600" b="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lr>
          <a:schemeClr val="tx1"/>
        </a:buClr>
        <a:buChar char="•"/>
        <a:defRPr sz="1600">
          <a:solidFill>
            <a:schemeClr val="tx1"/>
          </a:solidFill>
          <a:latin typeface="+mn-lt"/>
          <a:cs typeface="+mn-cs"/>
        </a:defRPr>
      </a:lvl6pPr>
      <a:lvl7pPr marL="2971800" indent="-228600" algn="l" rtl="0" eaLnBrk="1" fontAlgn="base" hangingPunct="1">
        <a:spcBef>
          <a:spcPct val="20000"/>
        </a:spcBef>
        <a:spcAft>
          <a:spcPct val="0"/>
        </a:spcAft>
        <a:buClr>
          <a:schemeClr val="tx1"/>
        </a:buClr>
        <a:buChar char="•"/>
        <a:defRPr sz="1600">
          <a:solidFill>
            <a:schemeClr val="tx1"/>
          </a:solidFill>
          <a:latin typeface="+mn-lt"/>
          <a:cs typeface="+mn-cs"/>
        </a:defRPr>
      </a:lvl7pPr>
      <a:lvl8pPr marL="3429000" indent="-228600" algn="l" rtl="0" eaLnBrk="1" fontAlgn="base" hangingPunct="1">
        <a:spcBef>
          <a:spcPct val="20000"/>
        </a:spcBef>
        <a:spcAft>
          <a:spcPct val="0"/>
        </a:spcAft>
        <a:buClr>
          <a:schemeClr val="tx1"/>
        </a:buClr>
        <a:buChar char="•"/>
        <a:defRPr sz="1600">
          <a:solidFill>
            <a:schemeClr val="tx1"/>
          </a:solidFill>
          <a:latin typeface="+mn-lt"/>
          <a:cs typeface="+mn-cs"/>
        </a:defRPr>
      </a:lvl8pPr>
      <a:lvl9pPr marL="3886200" indent="-228600" algn="l" rtl="0" eaLnBrk="1" fontAlgn="base" hangingPunct="1">
        <a:spcBef>
          <a:spcPct val="20000"/>
        </a:spcBef>
        <a:spcAft>
          <a:spcPct val="0"/>
        </a:spcAft>
        <a:buClr>
          <a:schemeClr val="tx1"/>
        </a:buClr>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sdxcentral.com/cloud/containers/definitions/what-are-containers-like-docker-linux-containers/" TargetMode="External"/><Relationship Id="rId2" Type="http://schemas.openxmlformats.org/officeDocument/2006/relationships/hyperlink" Target="http://www.infoworld.com/article/3072929/linux/containers-101-linux-containers-and-docker-explained.html" TargetMode="External"/><Relationship Id="rId1" Type="http://schemas.openxmlformats.org/officeDocument/2006/relationships/slideLayout" Target="../slideLayouts/slideLayout2.xml"/><Relationship Id="rId4" Type="http://schemas.openxmlformats.org/officeDocument/2006/relationships/hyperlink" Target="https://docs.docker.com/engine/docker-overview/"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2755900" y="269333"/>
            <a:ext cx="6388100" cy="2060509"/>
          </a:xfrm>
        </p:spPr>
        <p:txBody>
          <a:bodyPr/>
          <a:lstStyle/>
          <a:p>
            <a:pPr algn="ctr">
              <a:lnSpc>
                <a:spcPct val="70000"/>
              </a:lnSpc>
            </a:pPr>
            <a:endParaRPr lang="en-US" sz="4000" dirty="0"/>
          </a:p>
          <a:p>
            <a:pPr algn="ctr">
              <a:lnSpc>
                <a:spcPct val="70000"/>
              </a:lnSpc>
            </a:pPr>
            <a:r>
              <a:rPr lang="en-US" sz="3200" dirty="0"/>
              <a:t>Virtualization Using Docker Containers: For creating reproducible environments and containerized applications</a:t>
            </a:r>
          </a:p>
          <a:p>
            <a:pPr algn="ctr">
              <a:lnSpc>
                <a:spcPct val="70000"/>
              </a:lnSpc>
            </a:pPr>
            <a:endParaRPr lang="en-US" sz="4000" dirty="0"/>
          </a:p>
          <a:p>
            <a:pPr algn="ctr">
              <a:lnSpc>
                <a:spcPct val="70000"/>
              </a:lnSpc>
            </a:pPr>
            <a:r>
              <a:rPr lang="en-US" sz="2800" dirty="0"/>
              <a:t>IA 697 Starred paper proposal</a:t>
            </a:r>
          </a:p>
          <a:p>
            <a:pPr algn="ctr">
              <a:lnSpc>
                <a:spcPct val="70000"/>
              </a:lnSpc>
            </a:pPr>
            <a:r>
              <a:rPr lang="en-US" sz="3600" dirty="0"/>
              <a:t>Srinath Reddy Meadusani</a:t>
            </a:r>
          </a:p>
          <a:p>
            <a:pPr algn="ctr">
              <a:lnSpc>
                <a:spcPct val="70000"/>
              </a:lnSpc>
            </a:pPr>
            <a:endParaRPr lang="en-US" sz="4000" dirty="0"/>
          </a:p>
          <a:p>
            <a:pPr algn="ctr">
              <a:lnSpc>
                <a:spcPct val="70000"/>
              </a:lnSpc>
            </a:pPr>
            <a:r>
              <a:rPr lang="en-US" sz="2400" dirty="0"/>
              <a:t>Committee members</a:t>
            </a:r>
          </a:p>
          <a:p>
            <a:pPr marL="514350" indent="-514350" algn="ctr">
              <a:lnSpc>
                <a:spcPct val="70000"/>
              </a:lnSpc>
              <a:buAutoNum type="arabicPeriod"/>
            </a:pPr>
            <a:r>
              <a:rPr lang="en-US" sz="2400" dirty="0"/>
              <a:t>Dr. Susantha Herath, Chair</a:t>
            </a:r>
          </a:p>
          <a:p>
            <a:pPr marL="514350" indent="-514350" algn="ctr">
              <a:lnSpc>
                <a:spcPct val="70000"/>
              </a:lnSpc>
              <a:buAutoNum type="arabicPeriod"/>
            </a:pPr>
            <a:r>
              <a:rPr lang="en-US" sz="2400" dirty="0"/>
              <a:t> Dr. Ezzat Kirmani</a:t>
            </a:r>
          </a:p>
          <a:p>
            <a:pPr marL="514350" indent="-514350" algn="ctr">
              <a:lnSpc>
                <a:spcPct val="70000"/>
              </a:lnSpc>
              <a:buAutoNum type="arabicPeriod"/>
            </a:pPr>
            <a:r>
              <a:rPr lang="en-US" sz="2400" dirty="0"/>
              <a:t>Dr. Kasi Balasubramanian</a:t>
            </a:r>
          </a:p>
          <a:p>
            <a:pPr marL="514350" indent="-514350" algn="ctr">
              <a:lnSpc>
                <a:spcPct val="70000"/>
              </a:lnSpc>
              <a:buAutoNum type="arabicPeriod"/>
            </a:pPr>
            <a:endParaRPr lang="en-US" sz="2800" dirty="0"/>
          </a:p>
          <a:p>
            <a:pPr marL="514350" indent="-514350" algn="ctr">
              <a:lnSpc>
                <a:spcPct val="70000"/>
              </a:lnSpc>
              <a:buAutoNum type="arabicPeriod"/>
            </a:pPr>
            <a:endParaRPr lang="en-US" sz="2800" dirty="0"/>
          </a:p>
        </p:txBody>
      </p:sp>
      <p:sp>
        <p:nvSpPr>
          <p:cNvPr id="4" name="Text Placeholder 3"/>
          <p:cNvSpPr>
            <a:spLocks noGrp="1"/>
          </p:cNvSpPr>
          <p:nvPr>
            <p:ph type="body" sz="quarter" idx="11"/>
          </p:nvPr>
        </p:nvSpPr>
        <p:spPr>
          <a:xfrm>
            <a:off x="3279913" y="5307913"/>
            <a:ext cx="5791200" cy="1335157"/>
          </a:xfrm>
        </p:spPr>
        <p:txBody>
          <a:bodyPr/>
          <a:lstStyle/>
          <a:p>
            <a:pPr algn="ctr"/>
            <a:r>
              <a:rPr lang="en-US" dirty="0"/>
              <a:t> </a:t>
            </a:r>
          </a:p>
          <a:p>
            <a:pPr algn="ctr"/>
            <a:r>
              <a:rPr lang="en-US" dirty="0"/>
              <a:t>Spring 2018</a:t>
            </a:r>
          </a:p>
          <a:p>
            <a:pPr algn="ctr"/>
            <a:r>
              <a:rPr lang="en-US" dirty="0"/>
              <a:t>03/16/2018 </a:t>
            </a:r>
          </a:p>
        </p:txBody>
      </p:sp>
      <p:sp>
        <p:nvSpPr>
          <p:cNvPr id="2" name="Slide Number Placeholder 1"/>
          <p:cNvSpPr>
            <a:spLocks noGrp="1"/>
          </p:cNvSpPr>
          <p:nvPr>
            <p:ph type="sldNum" sz="quarter" idx="14"/>
          </p:nvPr>
        </p:nvSpPr>
        <p:spPr/>
        <p:txBody>
          <a:bodyPr/>
          <a:lstStyle/>
          <a:p>
            <a:fld id="{3E05A0EA-0FFD-3345-8A35-6E94DD537AEE}" type="slidenum">
              <a:rPr lang="en-US" smtClean="0"/>
              <a:pPr/>
              <a:t>1</a:t>
            </a:fld>
            <a:endParaRPr lang="en-US" dirty="0"/>
          </a:p>
        </p:txBody>
      </p:sp>
    </p:spTree>
    <p:extLst>
      <p:ext uri="{BB962C8B-B14F-4D97-AF65-F5344CB8AC3E}">
        <p14:creationId xmlns:p14="http://schemas.microsoft.com/office/powerpoint/2010/main" val="1048050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Networking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10</a:t>
            </a:fld>
            <a:endParaRPr lang="en-US" dirty="0"/>
          </a:p>
        </p:txBody>
      </p:sp>
      <p:pic>
        <p:nvPicPr>
          <p:cNvPr id="7" name="Picture 6">
            <a:extLst>
              <a:ext uri="{FF2B5EF4-FFF2-40B4-BE49-F238E27FC236}">
                <a16:creationId xmlns:a16="http://schemas.microsoft.com/office/drawing/2014/main" id="{0D25E8B9-2E61-4279-BB87-2B895AB96000}"/>
              </a:ext>
            </a:extLst>
          </p:cNvPr>
          <p:cNvPicPr/>
          <p:nvPr/>
        </p:nvPicPr>
        <p:blipFill>
          <a:blip r:embed="rId2"/>
          <a:stretch>
            <a:fillRect/>
          </a:stretch>
        </p:blipFill>
        <p:spPr>
          <a:xfrm>
            <a:off x="57150" y="1614487"/>
            <a:ext cx="4514850" cy="3629025"/>
          </a:xfrm>
          <a:prstGeom prst="rect">
            <a:avLst/>
          </a:prstGeom>
        </p:spPr>
      </p:pic>
      <p:sp>
        <p:nvSpPr>
          <p:cNvPr id="3" name="Rectangle 2">
            <a:extLst>
              <a:ext uri="{FF2B5EF4-FFF2-40B4-BE49-F238E27FC236}">
                <a16:creationId xmlns:a16="http://schemas.microsoft.com/office/drawing/2014/main" id="{B9CD96DE-A26D-455C-A9C3-19BD29251660}"/>
              </a:ext>
            </a:extLst>
          </p:cNvPr>
          <p:cNvSpPr/>
          <p:nvPr/>
        </p:nvSpPr>
        <p:spPr>
          <a:xfrm>
            <a:off x="1043970" y="5486399"/>
            <a:ext cx="1569660"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Host Network</a:t>
            </a:r>
            <a:endParaRPr lang="en-US" dirty="0"/>
          </a:p>
        </p:txBody>
      </p:sp>
      <p:pic>
        <p:nvPicPr>
          <p:cNvPr id="9" name="Picture 8">
            <a:extLst>
              <a:ext uri="{FF2B5EF4-FFF2-40B4-BE49-F238E27FC236}">
                <a16:creationId xmlns:a16="http://schemas.microsoft.com/office/drawing/2014/main" id="{DB2FC910-C20A-4D9A-AEAF-4D94C51A6FEF}"/>
              </a:ext>
            </a:extLst>
          </p:cNvPr>
          <p:cNvPicPr/>
          <p:nvPr/>
        </p:nvPicPr>
        <p:blipFill>
          <a:blip r:embed="rId3"/>
          <a:stretch>
            <a:fillRect/>
          </a:stretch>
        </p:blipFill>
        <p:spPr>
          <a:xfrm>
            <a:off x="4249134" y="1436540"/>
            <a:ext cx="4562475" cy="4049860"/>
          </a:xfrm>
          <a:prstGeom prst="rect">
            <a:avLst/>
          </a:prstGeom>
        </p:spPr>
      </p:pic>
      <p:sp>
        <p:nvSpPr>
          <p:cNvPr id="5" name="Rectangle 4">
            <a:extLst>
              <a:ext uri="{FF2B5EF4-FFF2-40B4-BE49-F238E27FC236}">
                <a16:creationId xmlns:a16="http://schemas.microsoft.com/office/drawing/2014/main" id="{DEC2FA1B-F18C-453A-97E9-91EF3C46E740}"/>
              </a:ext>
            </a:extLst>
          </p:cNvPr>
          <p:cNvSpPr/>
          <p:nvPr/>
        </p:nvSpPr>
        <p:spPr>
          <a:xfrm>
            <a:off x="5553180" y="5774809"/>
            <a:ext cx="1954381"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Macvlan Network</a:t>
            </a:r>
            <a:endParaRPr lang="en-US" dirty="0"/>
          </a:p>
        </p:txBody>
      </p:sp>
    </p:spTree>
    <p:extLst>
      <p:ext uri="{BB962C8B-B14F-4D97-AF65-F5344CB8AC3E}">
        <p14:creationId xmlns:p14="http://schemas.microsoft.com/office/powerpoint/2010/main" val="2980212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Docker Storage</a:t>
            </a:r>
          </a:p>
        </p:txBody>
      </p:sp>
      <p:sp>
        <p:nvSpPr>
          <p:cNvPr id="3" name="Content Placeholder 2"/>
          <p:cNvSpPr>
            <a:spLocks noGrp="1"/>
          </p:cNvSpPr>
          <p:nvPr>
            <p:ph idx="1"/>
          </p:nvPr>
        </p:nvSpPr>
        <p:spPr>
          <a:xfrm>
            <a:off x="381000" y="1536700"/>
            <a:ext cx="8367713" cy="5065578"/>
          </a:xfrm>
        </p:spPr>
        <p:txBody>
          <a:bodyPr/>
          <a:lstStyle/>
          <a:p>
            <a:r>
              <a:rPr lang="en-US" dirty="0"/>
              <a:t>Volumes, bind mounts and </a:t>
            </a:r>
            <a:r>
              <a:rPr lang="en-US" dirty="0" err="1"/>
              <a:t>tmpfs</a:t>
            </a:r>
            <a:r>
              <a:rPr lang="en-US" dirty="0"/>
              <a:t> to mount the data into the container from the host.</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11</a:t>
            </a:fld>
            <a:endParaRPr lang="en-US" dirty="0"/>
          </a:p>
        </p:txBody>
      </p:sp>
      <p:pic>
        <p:nvPicPr>
          <p:cNvPr id="8" name="Picture 7">
            <a:extLst>
              <a:ext uri="{FF2B5EF4-FFF2-40B4-BE49-F238E27FC236}">
                <a16:creationId xmlns:a16="http://schemas.microsoft.com/office/drawing/2014/main" id="{50B394CA-6FBC-4262-BF49-3AB742D80C28}"/>
              </a:ext>
            </a:extLst>
          </p:cNvPr>
          <p:cNvPicPr/>
          <p:nvPr/>
        </p:nvPicPr>
        <p:blipFill>
          <a:blip r:embed="rId2"/>
          <a:stretch>
            <a:fillRect/>
          </a:stretch>
        </p:blipFill>
        <p:spPr>
          <a:xfrm>
            <a:off x="1995488" y="2736850"/>
            <a:ext cx="4848225" cy="2495550"/>
          </a:xfrm>
          <a:prstGeom prst="rect">
            <a:avLst/>
          </a:prstGeom>
        </p:spPr>
      </p:pic>
      <p:sp>
        <p:nvSpPr>
          <p:cNvPr id="5" name="Rectangle 4">
            <a:extLst>
              <a:ext uri="{FF2B5EF4-FFF2-40B4-BE49-F238E27FC236}">
                <a16:creationId xmlns:a16="http://schemas.microsoft.com/office/drawing/2014/main" id="{6A954971-7F99-427A-807E-0D7CB9DB2859}"/>
              </a:ext>
            </a:extLst>
          </p:cNvPr>
          <p:cNvSpPr/>
          <p:nvPr/>
        </p:nvSpPr>
        <p:spPr>
          <a:xfrm>
            <a:off x="3081536" y="5506150"/>
            <a:ext cx="2172390"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Containers Storage</a:t>
            </a:r>
            <a:endParaRPr lang="en-US" dirty="0"/>
          </a:p>
        </p:txBody>
      </p:sp>
    </p:spTree>
    <p:extLst>
      <p:ext uri="{BB962C8B-B14F-4D97-AF65-F5344CB8AC3E}">
        <p14:creationId xmlns:p14="http://schemas.microsoft.com/office/powerpoint/2010/main" val="279099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Dockerfile</a:t>
            </a:r>
          </a:p>
        </p:txBody>
      </p:sp>
      <p:sp>
        <p:nvSpPr>
          <p:cNvPr id="3" name="Content Placeholder 2"/>
          <p:cNvSpPr>
            <a:spLocks noGrp="1"/>
          </p:cNvSpPr>
          <p:nvPr>
            <p:ph idx="1"/>
          </p:nvPr>
        </p:nvSpPr>
        <p:spPr>
          <a:xfrm>
            <a:off x="381000" y="1536700"/>
            <a:ext cx="8367713" cy="5245100"/>
          </a:xfrm>
        </p:spPr>
        <p:txBody>
          <a:bodyPr/>
          <a:lstStyle/>
          <a:p>
            <a:r>
              <a:rPr lang="en-US" dirty="0"/>
              <a:t>Infrastructure as a code</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12</a:t>
            </a:fld>
            <a:endParaRPr lang="en-US" dirty="0"/>
          </a:p>
        </p:txBody>
      </p:sp>
      <p:pic>
        <p:nvPicPr>
          <p:cNvPr id="5" name="Picture 4">
            <a:extLst>
              <a:ext uri="{FF2B5EF4-FFF2-40B4-BE49-F238E27FC236}">
                <a16:creationId xmlns:a16="http://schemas.microsoft.com/office/drawing/2014/main" id="{F5FB6FC4-9831-4AA4-A037-0EC6363D4969}"/>
              </a:ext>
            </a:extLst>
          </p:cNvPr>
          <p:cNvPicPr/>
          <p:nvPr/>
        </p:nvPicPr>
        <p:blipFill>
          <a:blip r:embed="rId2"/>
          <a:stretch>
            <a:fillRect/>
          </a:stretch>
        </p:blipFill>
        <p:spPr>
          <a:xfrm>
            <a:off x="2436624" y="2092512"/>
            <a:ext cx="3800475" cy="1152525"/>
          </a:xfrm>
          <a:prstGeom prst="rect">
            <a:avLst/>
          </a:prstGeom>
        </p:spPr>
      </p:pic>
      <p:pic>
        <p:nvPicPr>
          <p:cNvPr id="6" name="Picture 5">
            <a:extLst>
              <a:ext uri="{FF2B5EF4-FFF2-40B4-BE49-F238E27FC236}">
                <a16:creationId xmlns:a16="http://schemas.microsoft.com/office/drawing/2014/main" id="{0426A55C-C098-4A8D-8942-983B0DD7D338}"/>
              </a:ext>
            </a:extLst>
          </p:cNvPr>
          <p:cNvPicPr/>
          <p:nvPr/>
        </p:nvPicPr>
        <p:blipFill>
          <a:blip r:embed="rId3"/>
          <a:stretch>
            <a:fillRect/>
          </a:stretch>
        </p:blipFill>
        <p:spPr>
          <a:xfrm>
            <a:off x="1365062" y="3291775"/>
            <a:ext cx="5943600" cy="2867025"/>
          </a:xfrm>
          <a:prstGeom prst="rect">
            <a:avLst/>
          </a:prstGeom>
        </p:spPr>
      </p:pic>
      <p:sp>
        <p:nvSpPr>
          <p:cNvPr id="7" name="Rectangle 6">
            <a:extLst>
              <a:ext uri="{FF2B5EF4-FFF2-40B4-BE49-F238E27FC236}">
                <a16:creationId xmlns:a16="http://schemas.microsoft.com/office/drawing/2014/main" id="{0F9D6876-FD45-455E-BBD0-A77911EEC9D4}"/>
              </a:ext>
            </a:extLst>
          </p:cNvPr>
          <p:cNvSpPr/>
          <p:nvPr/>
        </p:nvSpPr>
        <p:spPr>
          <a:xfrm>
            <a:off x="2436624" y="6285634"/>
            <a:ext cx="3377848"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Image Creation from Dockerfile</a:t>
            </a:r>
            <a:endParaRPr lang="en-US" dirty="0"/>
          </a:p>
        </p:txBody>
      </p:sp>
    </p:spTree>
    <p:extLst>
      <p:ext uri="{BB962C8B-B14F-4D97-AF65-F5344CB8AC3E}">
        <p14:creationId xmlns:p14="http://schemas.microsoft.com/office/powerpoint/2010/main" val="20088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873-46D6-4209-912E-B78AE34EEFFF}"/>
              </a:ext>
            </a:extLst>
          </p:cNvPr>
          <p:cNvSpPr>
            <a:spLocks noGrp="1"/>
          </p:cNvSpPr>
          <p:nvPr>
            <p:ph type="title"/>
          </p:nvPr>
        </p:nvSpPr>
        <p:spPr>
          <a:xfrm>
            <a:off x="1531749" y="618850"/>
            <a:ext cx="6767513" cy="863600"/>
          </a:xfrm>
        </p:spPr>
        <p:txBody>
          <a:bodyPr/>
          <a:lstStyle/>
          <a:p>
            <a:r>
              <a:rPr lang="en-US" dirty="0"/>
              <a:t>Docker Trusted Registry(DTR)</a:t>
            </a:r>
          </a:p>
        </p:txBody>
      </p:sp>
      <p:sp>
        <p:nvSpPr>
          <p:cNvPr id="4" name="Slide Number Placeholder 3">
            <a:extLst>
              <a:ext uri="{FF2B5EF4-FFF2-40B4-BE49-F238E27FC236}">
                <a16:creationId xmlns:a16="http://schemas.microsoft.com/office/drawing/2014/main" id="{66AE89A2-9E4E-4C8C-8B9D-85BE4A132F7E}"/>
              </a:ext>
            </a:extLst>
          </p:cNvPr>
          <p:cNvSpPr>
            <a:spLocks noGrp="1"/>
          </p:cNvSpPr>
          <p:nvPr>
            <p:ph type="sldNum" sz="quarter" idx="12"/>
          </p:nvPr>
        </p:nvSpPr>
        <p:spPr/>
        <p:txBody>
          <a:bodyPr/>
          <a:lstStyle/>
          <a:p>
            <a:fld id="{3E05A0EA-0FFD-3345-8A35-6E94DD537AEE}" type="slidenum">
              <a:rPr lang="en-US" smtClean="0"/>
              <a:pPr/>
              <a:t>13</a:t>
            </a:fld>
            <a:endParaRPr lang="en-US" dirty="0"/>
          </a:p>
        </p:txBody>
      </p:sp>
      <p:pic>
        <p:nvPicPr>
          <p:cNvPr id="5" name="Content Placeholder 4">
            <a:extLst>
              <a:ext uri="{FF2B5EF4-FFF2-40B4-BE49-F238E27FC236}">
                <a16:creationId xmlns:a16="http://schemas.microsoft.com/office/drawing/2014/main" id="{304FC334-B9FB-4865-AD20-92A77E00EF7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485894"/>
            <a:ext cx="8367713" cy="4532511"/>
          </a:xfrm>
          <a:prstGeom prst="rect">
            <a:avLst/>
          </a:prstGeom>
        </p:spPr>
      </p:pic>
      <p:sp>
        <p:nvSpPr>
          <p:cNvPr id="6" name="Rectangle 5">
            <a:extLst>
              <a:ext uri="{FF2B5EF4-FFF2-40B4-BE49-F238E27FC236}">
                <a16:creationId xmlns:a16="http://schemas.microsoft.com/office/drawing/2014/main" id="{1DA81C05-C7CD-4269-972B-B4923F0276F2}"/>
              </a:ext>
            </a:extLst>
          </p:cNvPr>
          <p:cNvSpPr/>
          <p:nvPr/>
        </p:nvSpPr>
        <p:spPr>
          <a:xfrm>
            <a:off x="3125047" y="6350000"/>
            <a:ext cx="2552943"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Web Interface for DTR </a:t>
            </a:r>
            <a:endParaRPr lang="en-US" dirty="0"/>
          </a:p>
        </p:txBody>
      </p:sp>
    </p:spTree>
    <p:extLst>
      <p:ext uri="{BB962C8B-B14F-4D97-AF65-F5344CB8AC3E}">
        <p14:creationId xmlns:p14="http://schemas.microsoft.com/office/powerpoint/2010/main" val="327214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Docker Swarm</a:t>
            </a:r>
          </a:p>
        </p:txBody>
      </p:sp>
      <p:sp>
        <p:nvSpPr>
          <p:cNvPr id="3" name="Content Placeholder 2"/>
          <p:cNvSpPr>
            <a:spLocks noGrp="1"/>
          </p:cNvSpPr>
          <p:nvPr>
            <p:ph idx="1"/>
          </p:nvPr>
        </p:nvSpPr>
        <p:spPr>
          <a:xfrm>
            <a:off x="381000" y="1536700"/>
            <a:ext cx="8367713" cy="5245100"/>
          </a:xfrm>
        </p:spPr>
        <p:txBody>
          <a:bodyPr/>
          <a:lstStyle/>
          <a:p>
            <a:r>
              <a:rPr lang="en-US" dirty="0"/>
              <a:t>Orchestration System For Docker</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14</a:t>
            </a:fld>
            <a:endParaRPr lang="en-US" dirty="0"/>
          </a:p>
        </p:txBody>
      </p:sp>
      <p:pic>
        <p:nvPicPr>
          <p:cNvPr id="5" name="Picture 4">
            <a:extLst>
              <a:ext uri="{FF2B5EF4-FFF2-40B4-BE49-F238E27FC236}">
                <a16:creationId xmlns:a16="http://schemas.microsoft.com/office/drawing/2014/main" id="{95DFEDA3-D39E-4364-A8C4-C547BBF83855}"/>
              </a:ext>
            </a:extLst>
          </p:cNvPr>
          <p:cNvPicPr/>
          <p:nvPr/>
        </p:nvPicPr>
        <p:blipFill>
          <a:blip r:embed="rId2"/>
          <a:stretch>
            <a:fillRect/>
          </a:stretch>
        </p:blipFill>
        <p:spPr>
          <a:xfrm>
            <a:off x="1487838" y="2323750"/>
            <a:ext cx="5867400" cy="2647950"/>
          </a:xfrm>
          <a:prstGeom prst="rect">
            <a:avLst/>
          </a:prstGeom>
        </p:spPr>
      </p:pic>
      <p:sp>
        <p:nvSpPr>
          <p:cNvPr id="6" name="Rectangle 5">
            <a:extLst>
              <a:ext uri="{FF2B5EF4-FFF2-40B4-BE49-F238E27FC236}">
                <a16:creationId xmlns:a16="http://schemas.microsoft.com/office/drawing/2014/main" id="{D519F0B8-6FBB-461B-8E27-F481A9B92980}"/>
              </a:ext>
            </a:extLst>
          </p:cNvPr>
          <p:cNvSpPr/>
          <p:nvPr/>
        </p:nvSpPr>
        <p:spPr>
          <a:xfrm>
            <a:off x="2278744" y="5321300"/>
            <a:ext cx="3801041"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     Containerization in swarm mode</a:t>
            </a:r>
            <a:endParaRPr lang="en-US" dirty="0"/>
          </a:p>
        </p:txBody>
      </p:sp>
    </p:spTree>
    <p:extLst>
      <p:ext uri="{BB962C8B-B14F-4D97-AF65-F5344CB8AC3E}">
        <p14:creationId xmlns:p14="http://schemas.microsoft.com/office/powerpoint/2010/main" val="2981661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Docker Compose</a:t>
            </a:r>
          </a:p>
        </p:txBody>
      </p:sp>
      <p:sp>
        <p:nvSpPr>
          <p:cNvPr id="3" name="Content Placeholder 2"/>
          <p:cNvSpPr>
            <a:spLocks noGrp="1"/>
          </p:cNvSpPr>
          <p:nvPr>
            <p:ph idx="1"/>
          </p:nvPr>
        </p:nvSpPr>
        <p:spPr>
          <a:xfrm>
            <a:off x="395287" y="1375259"/>
            <a:ext cx="8367713" cy="5476821"/>
          </a:xfrm>
        </p:spPr>
        <p:txBody>
          <a:bodyPr/>
          <a:lstStyle/>
          <a:p>
            <a:r>
              <a:rPr lang="en-US" dirty="0"/>
              <a:t>Application needs more than one container which are isolated.</a:t>
            </a:r>
          </a:p>
          <a:p>
            <a:r>
              <a:rPr lang="en-US" dirty="0"/>
              <a:t>Useful in Dev and QA environments which reduces the overhead of maintaining and monitoring the infrastructure.</a:t>
            </a:r>
          </a:p>
          <a:p>
            <a:r>
              <a:rPr lang="en-US" dirty="0"/>
              <a:t>Docker-</a:t>
            </a:r>
            <a:r>
              <a:rPr lang="en-US" dirty="0" err="1"/>
              <a:t>compose.yml</a:t>
            </a:r>
            <a:r>
              <a:rPr lang="en-US" dirty="0"/>
              <a:t> contains the instructions which are written in YAML (Yet Another Markup Language or YAML </a:t>
            </a:r>
            <a:r>
              <a:rPr lang="en-US" dirty="0" err="1"/>
              <a:t>Ain’t</a:t>
            </a:r>
            <a:r>
              <a:rPr lang="en-US" dirty="0"/>
              <a:t> Markup Language) to spin up our Dev / QA environments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15</a:t>
            </a:fld>
            <a:endParaRPr lang="en-US" dirty="0"/>
          </a:p>
        </p:txBody>
      </p:sp>
    </p:spTree>
    <p:extLst>
      <p:ext uri="{BB962C8B-B14F-4D97-AF65-F5344CB8AC3E}">
        <p14:creationId xmlns:p14="http://schemas.microsoft.com/office/powerpoint/2010/main" val="3701059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254" y="545992"/>
            <a:ext cx="6767513" cy="863600"/>
          </a:xfrm>
        </p:spPr>
        <p:txBody>
          <a:bodyPr/>
          <a:lstStyle/>
          <a:p>
            <a:r>
              <a:rPr lang="en-US" dirty="0"/>
              <a:t>4. Setting Up the Environment </a:t>
            </a:r>
          </a:p>
        </p:txBody>
      </p:sp>
      <p:sp>
        <p:nvSpPr>
          <p:cNvPr id="3" name="Content Placeholder 2"/>
          <p:cNvSpPr>
            <a:spLocks noGrp="1"/>
          </p:cNvSpPr>
          <p:nvPr>
            <p:ph idx="1"/>
          </p:nvPr>
        </p:nvSpPr>
        <p:spPr/>
        <p:txBody>
          <a:bodyPr/>
          <a:lstStyle/>
          <a:p>
            <a:r>
              <a:rPr lang="en-US" dirty="0"/>
              <a:t>Install Docker Engine</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16</a:t>
            </a:fld>
            <a:endParaRPr lang="en-US" dirty="0"/>
          </a:p>
        </p:txBody>
      </p:sp>
      <p:pic>
        <p:nvPicPr>
          <p:cNvPr id="5" name="Picture 4">
            <a:extLst>
              <a:ext uri="{FF2B5EF4-FFF2-40B4-BE49-F238E27FC236}">
                <a16:creationId xmlns:a16="http://schemas.microsoft.com/office/drawing/2014/main" id="{5D0D8716-2634-4C8F-ABF6-C4814646A0F5}"/>
              </a:ext>
            </a:extLst>
          </p:cNvPr>
          <p:cNvPicPr/>
          <p:nvPr/>
        </p:nvPicPr>
        <p:blipFill>
          <a:blip r:embed="rId2"/>
          <a:stretch>
            <a:fillRect/>
          </a:stretch>
        </p:blipFill>
        <p:spPr>
          <a:xfrm>
            <a:off x="1580786" y="2093684"/>
            <a:ext cx="5943600" cy="1724025"/>
          </a:xfrm>
          <a:prstGeom prst="rect">
            <a:avLst/>
          </a:prstGeom>
        </p:spPr>
      </p:pic>
      <p:pic>
        <p:nvPicPr>
          <p:cNvPr id="6" name="Picture 5">
            <a:extLst>
              <a:ext uri="{FF2B5EF4-FFF2-40B4-BE49-F238E27FC236}">
                <a16:creationId xmlns:a16="http://schemas.microsoft.com/office/drawing/2014/main" id="{4711E9CF-17A6-430F-B3F4-6329780AA45A}"/>
              </a:ext>
            </a:extLst>
          </p:cNvPr>
          <p:cNvPicPr/>
          <p:nvPr/>
        </p:nvPicPr>
        <p:blipFill>
          <a:blip r:embed="rId3"/>
          <a:stretch>
            <a:fillRect/>
          </a:stretch>
        </p:blipFill>
        <p:spPr>
          <a:xfrm>
            <a:off x="1600200" y="3984625"/>
            <a:ext cx="5943600" cy="1971675"/>
          </a:xfrm>
          <a:prstGeom prst="rect">
            <a:avLst/>
          </a:prstGeom>
        </p:spPr>
      </p:pic>
      <p:sp>
        <p:nvSpPr>
          <p:cNvPr id="7" name="Rectangle 6">
            <a:extLst>
              <a:ext uri="{FF2B5EF4-FFF2-40B4-BE49-F238E27FC236}">
                <a16:creationId xmlns:a16="http://schemas.microsoft.com/office/drawing/2014/main" id="{D591596F-4640-41AE-8BF5-CE44C3C3A30A}"/>
              </a:ext>
            </a:extLst>
          </p:cNvPr>
          <p:cNvSpPr/>
          <p:nvPr/>
        </p:nvSpPr>
        <p:spPr>
          <a:xfrm>
            <a:off x="2924706" y="6190326"/>
            <a:ext cx="2736647"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Installing Docker Engine </a:t>
            </a:r>
            <a:endParaRPr lang="en-US" dirty="0"/>
          </a:p>
        </p:txBody>
      </p:sp>
    </p:spTree>
    <p:extLst>
      <p:ext uri="{BB962C8B-B14F-4D97-AF65-F5344CB8AC3E}">
        <p14:creationId xmlns:p14="http://schemas.microsoft.com/office/powerpoint/2010/main" val="357860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328" y="508000"/>
            <a:ext cx="7408190" cy="863600"/>
          </a:xfrm>
        </p:spPr>
        <p:txBody>
          <a:bodyPr/>
          <a:lstStyle/>
          <a:p>
            <a:br>
              <a:rPr lang="en-US" sz="2800" dirty="0"/>
            </a:br>
            <a:br>
              <a:rPr lang="en-US" sz="2800" dirty="0"/>
            </a:br>
            <a:br>
              <a:rPr lang="en-US" sz="2800" dirty="0"/>
            </a:br>
            <a:r>
              <a:rPr lang="en-US" sz="2800" dirty="0"/>
              <a:t>Continued…</a:t>
            </a:r>
          </a:p>
        </p:txBody>
      </p:sp>
      <p:sp>
        <p:nvSpPr>
          <p:cNvPr id="3" name="Content Placeholder 2"/>
          <p:cNvSpPr>
            <a:spLocks noGrp="1"/>
          </p:cNvSpPr>
          <p:nvPr>
            <p:ph idx="1"/>
          </p:nvPr>
        </p:nvSpPr>
        <p:spPr>
          <a:xfrm>
            <a:off x="381000" y="1536700"/>
            <a:ext cx="8367713" cy="5245100"/>
          </a:xfrm>
        </p:spPr>
        <p:txBody>
          <a:bodyPr/>
          <a:lstStyle/>
          <a:p>
            <a:r>
              <a:rPr lang="en-US" dirty="0"/>
              <a:t>Spinning up an apache-based web container and exposing it to outside world</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17</a:t>
            </a:fld>
            <a:endParaRPr lang="en-US" dirty="0"/>
          </a:p>
        </p:txBody>
      </p:sp>
      <p:pic>
        <p:nvPicPr>
          <p:cNvPr id="5" name="Picture 4">
            <a:extLst>
              <a:ext uri="{FF2B5EF4-FFF2-40B4-BE49-F238E27FC236}">
                <a16:creationId xmlns:a16="http://schemas.microsoft.com/office/drawing/2014/main" id="{2D9181C5-BAFE-49D7-804A-99E5A075CA0A}"/>
              </a:ext>
            </a:extLst>
          </p:cNvPr>
          <p:cNvPicPr/>
          <p:nvPr/>
        </p:nvPicPr>
        <p:blipFill>
          <a:blip r:embed="rId2"/>
          <a:stretch>
            <a:fillRect/>
          </a:stretch>
        </p:blipFill>
        <p:spPr>
          <a:xfrm>
            <a:off x="1750218" y="2711173"/>
            <a:ext cx="5629275" cy="2466975"/>
          </a:xfrm>
          <a:prstGeom prst="rect">
            <a:avLst/>
          </a:prstGeom>
        </p:spPr>
      </p:pic>
      <p:sp>
        <p:nvSpPr>
          <p:cNvPr id="6" name="Rectangle 5">
            <a:extLst>
              <a:ext uri="{FF2B5EF4-FFF2-40B4-BE49-F238E27FC236}">
                <a16:creationId xmlns:a16="http://schemas.microsoft.com/office/drawing/2014/main" id="{1A143463-721D-439C-9B42-CB44E79EB55C}"/>
              </a:ext>
            </a:extLst>
          </p:cNvPr>
          <p:cNvSpPr/>
          <p:nvPr/>
        </p:nvSpPr>
        <p:spPr>
          <a:xfrm>
            <a:off x="2078694" y="5543052"/>
            <a:ext cx="4326826"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             Dockerfile for apache webserver</a:t>
            </a:r>
            <a:endParaRPr lang="en-US" dirty="0"/>
          </a:p>
        </p:txBody>
      </p:sp>
    </p:spTree>
    <p:extLst>
      <p:ext uri="{BB962C8B-B14F-4D97-AF65-F5344CB8AC3E}">
        <p14:creationId xmlns:p14="http://schemas.microsoft.com/office/powerpoint/2010/main" val="35143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756" y="644670"/>
            <a:ext cx="6767513" cy="863600"/>
          </a:xfrm>
        </p:spPr>
        <p:txBody>
          <a:bodyPr/>
          <a:lstStyle/>
          <a:p>
            <a:r>
              <a:rPr lang="en-US" dirty="0"/>
              <a:t>       </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18</a:t>
            </a:fld>
            <a:endParaRPr lang="en-US" dirty="0"/>
          </a:p>
        </p:txBody>
      </p:sp>
      <p:sp>
        <p:nvSpPr>
          <p:cNvPr id="7" name="TextBox 6"/>
          <p:cNvSpPr txBox="1"/>
          <p:nvPr/>
        </p:nvSpPr>
        <p:spPr>
          <a:xfrm>
            <a:off x="1932819" y="6285167"/>
            <a:ext cx="5005952" cy="369332"/>
          </a:xfrm>
          <a:prstGeom prst="rect">
            <a:avLst/>
          </a:prstGeom>
          <a:noFill/>
        </p:spPr>
        <p:txBody>
          <a:bodyPr wrap="square" rtlCol="0">
            <a:spAutoFit/>
          </a:bodyPr>
          <a:lstStyle/>
          <a:p>
            <a:r>
              <a:rPr lang="en-US"/>
              <a:t>Running the container out of Apache Image</a:t>
            </a:r>
            <a:endParaRPr lang="en-US" dirty="0"/>
          </a:p>
        </p:txBody>
      </p:sp>
      <p:sp>
        <p:nvSpPr>
          <p:cNvPr id="8" name="Rectangle 7">
            <a:extLst>
              <a:ext uri="{FF2B5EF4-FFF2-40B4-BE49-F238E27FC236}">
                <a16:creationId xmlns:a16="http://schemas.microsoft.com/office/drawing/2014/main" id="{80407D60-B3F1-4170-B231-6CDD78A1D341}"/>
              </a:ext>
            </a:extLst>
          </p:cNvPr>
          <p:cNvSpPr/>
          <p:nvPr/>
        </p:nvSpPr>
        <p:spPr>
          <a:xfrm>
            <a:off x="1469756" y="843017"/>
            <a:ext cx="2929007" cy="646331"/>
          </a:xfrm>
          <a:prstGeom prst="rect">
            <a:avLst/>
          </a:prstGeom>
        </p:spPr>
        <p:txBody>
          <a:bodyPr wrap="none">
            <a:spAutoFit/>
          </a:bodyPr>
          <a:lstStyle/>
          <a:p>
            <a:r>
              <a:rPr lang="en-US" sz="3600" b="1" dirty="0">
                <a:solidFill>
                  <a:schemeClr val="accent1"/>
                </a:solidFill>
              </a:rPr>
              <a:t>Continued…</a:t>
            </a:r>
          </a:p>
        </p:txBody>
      </p:sp>
      <p:pic>
        <p:nvPicPr>
          <p:cNvPr id="9" name="Content Placeholder 8">
            <a:extLst>
              <a:ext uri="{FF2B5EF4-FFF2-40B4-BE49-F238E27FC236}">
                <a16:creationId xmlns:a16="http://schemas.microsoft.com/office/drawing/2014/main" id="{3D7D8495-78DE-48EF-853D-67F5E86FA9F5}"/>
              </a:ext>
            </a:extLst>
          </p:cNvPr>
          <p:cNvPicPr>
            <a:picLocks noGrp="1"/>
          </p:cNvPicPr>
          <p:nvPr>
            <p:ph idx="1"/>
          </p:nvPr>
        </p:nvPicPr>
        <p:blipFill>
          <a:blip r:embed="rId2"/>
          <a:stretch>
            <a:fillRect/>
          </a:stretch>
        </p:blipFill>
        <p:spPr>
          <a:xfrm>
            <a:off x="869750" y="1489348"/>
            <a:ext cx="7058025" cy="3067050"/>
          </a:xfrm>
          <a:prstGeom prst="rect">
            <a:avLst/>
          </a:prstGeom>
        </p:spPr>
      </p:pic>
      <p:sp>
        <p:nvSpPr>
          <p:cNvPr id="10" name="Rectangle 9">
            <a:extLst>
              <a:ext uri="{FF2B5EF4-FFF2-40B4-BE49-F238E27FC236}">
                <a16:creationId xmlns:a16="http://schemas.microsoft.com/office/drawing/2014/main" id="{958DCBCF-3DFA-43F6-A5B1-2FDF0E9CEF60}"/>
              </a:ext>
            </a:extLst>
          </p:cNvPr>
          <p:cNvSpPr/>
          <p:nvPr/>
        </p:nvSpPr>
        <p:spPr>
          <a:xfrm>
            <a:off x="2020729" y="4556398"/>
            <a:ext cx="460901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Building the Apache Image from Dockerfile </a:t>
            </a:r>
            <a:endParaRPr lang="en-US" dirty="0"/>
          </a:p>
        </p:txBody>
      </p:sp>
      <p:pic>
        <p:nvPicPr>
          <p:cNvPr id="11" name="Picture 10">
            <a:extLst>
              <a:ext uri="{FF2B5EF4-FFF2-40B4-BE49-F238E27FC236}">
                <a16:creationId xmlns:a16="http://schemas.microsoft.com/office/drawing/2014/main" id="{FE100770-666C-4625-A90D-F38055F1B2A3}"/>
              </a:ext>
            </a:extLst>
          </p:cNvPr>
          <p:cNvPicPr/>
          <p:nvPr/>
        </p:nvPicPr>
        <p:blipFill>
          <a:blip r:embed="rId3"/>
          <a:stretch>
            <a:fillRect/>
          </a:stretch>
        </p:blipFill>
        <p:spPr>
          <a:xfrm>
            <a:off x="1179671" y="4951187"/>
            <a:ext cx="5943600" cy="1257300"/>
          </a:xfrm>
          <a:prstGeom prst="rect">
            <a:avLst/>
          </a:prstGeom>
        </p:spPr>
      </p:pic>
    </p:spTree>
    <p:extLst>
      <p:ext uri="{BB962C8B-B14F-4D97-AF65-F5344CB8AC3E}">
        <p14:creationId xmlns:p14="http://schemas.microsoft.com/office/powerpoint/2010/main" val="366657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19</a:t>
            </a:fld>
            <a:endParaRPr lang="en-US" dirty="0"/>
          </a:p>
        </p:txBody>
      </p:sp>
      <p:sp>
        <p:nvSpPr>
          <p:cNvPr id="7" name="TextBox 6"/>
          <p:cNvSpPr txBox="1"/>
          <p:nvPr/>
        </p:nvSpPr>
        <p:spPr>
          <a:xfrm>
            <a:off x="1580827" y="5997844"/>
            <a:ext cx="6215386" cy="369332"/>
          </a:xfrm>
          <a:prstGeom prst="rect">
            <a:avLst/>
          </a:prstGeom>
          <a:noFill/>
        </p:spPr>
        <p:txBody>
          <a:bodyPr wrap="square" rtlCol="0">
            <a:spAutoFit/>
          </a:bodyPr>
          <a:lstStyle/>
          <a:p>
            <a:pPr algn="ctr"/>
            <a:r>
              <a:rPr lang="en-US" dirty="0"/>
              <a:t>Accessing the website using hostname</a:t>
            </a:r>
          </a:p>
        </p:txBody>
      </p:sp>
      <p:pic>
        <p:nvPicPr>
          <p:cNvPr id="8" name="Content Placeholder 7">
            <a:extLst>
              <a:ext uri="{FF2B5EF4-FFF2-40B4-BE49-F238E27FC236}">
                <a16:creationId xmlns:a16="http://schemas.microsoft.com/office/drawing/2014/main" id="{3CE22F13-464A-4150-A2E3-A0F283E6373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81000" y="1801644"/>
            <a:ext cx="8367713" cy="3766155"/>
          </a:xfrm>
          <a:prstGeom prst="rect">
            <a:avLst/>
          </a:prstGeom>
        </p:spPr>
      </p:pic>
    </p:spTree>
    <p:extLst>
      <p:ext uri="{BB962C8B-B14F-4D97-AF65-F5344CB8AC3E}">
        <p14:creationId xmlns:p14="http://schemas.microsoft.com/office/powerpoint/2010/main" val="350136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0510" y="1603073"/>
            <a:ext cx="7506514" cy="4598003"/>
          </a:xfrm>
          <a:ln>
            <a:solidFill>
              <a:schemeClr val="bg1"/>
            </a:solidFill>
          </a:ln>
        </p:spPr>
        <p:txBody>
          <a:bodyPr anchor="ctr">
            <a:normAutofit/>
          </a:bodyPr>
          <a:lstStyle/>
          <a:p>
            <a:pPr marL="457200" indent="-457200">
              <a:buFont typeface="+mj-lt"/>
              <a:buAutoNum type="arabicPeriod"/>
            </a:pPr>
            <a:r>
              <a:rPr lang="en-US" sz="3000" dirty="0"/>
              <a:t>Problem Statement</a:t>
            </a:r>
          </a:p>
          <a:p>
            <a:pPr marL="457200" indent="-457200">
              <a:buFont typeface="+mj-lt"/>
              <a:buAutoNum type="arabicPeriod"/>
            </a:pPr>
            <a:r>
              <a:rPr lang="en-US" sz="3000" dirty="0"/>
              <a:t>Introduction</a:t>
            </a:r>
          </a:p>
          <a:p>
            <a:pPr marL="457200" indent="-457200">
              <a:buFont typeface="+mj-lt"/>
              <a:buAutoNum type="arabicPeriod"/>
            </a:pPr>
            <a:r>
              <a:rPr lang="en-US" sz="3000" dirty="0"/>
              <a:t>Docker Features</a:t>
            </a:r>
          </a:p>
          <a:p>
            <a:pPr marL="457200" indent="-457200">
              <a:buFont typeface="+mj-lt"/>
              <a:buAutoNum type="arabicPeriod"/>
            </a:pPr>
            <a:r>
              <a:rPr lang="en-US" sz="3000" dirty="0"/>
              <a:t>Setting Up the Environment</a:t>
            </a:r>
          </a:p>
          <a:p>
            <a:pPr marL="457200" indent="-457200">
              <a:buFont typeface="+mj-lt"/>
              <a:buAutoNum type="arabicPeriod"/>
            </a:pPr>
            <a:r>
              <a:rPr lang="en-US" sz="3000" dirty="0"/>
              <a:t>Scaling the website using Swarm mode</a:t>
            </a:r>
          </a:p>
          <a:p>
            <a:pPr marL="457200" indent="-457200">
              <a:buFont typeface="+mj-lt"/>
              <a:buAutoNum type="arabicPeriod"/>
            </a:pPr>
            <a:r>
              <a:rPr lang="en-US" sz="3000" dirty="0"/>
              <a:t>Docker Security</a:t>
            </a:r>
          </a:p>
          <a:p>
            <a:pPr marL="457200" indent="-457200">
              <a:buFont typeface="+mj-lt"/>
              <a:buAutoNum type="arabicPeriod"/>
            </a:pPr>
            <a:r>
              <a:rPr lang="en-US" sz="3000" dirty="0"/>
              <a:t>Conclusion and Future Work</a:t>
            </a:r>
          </a:p>
          <a:p>
            <a:pPr marL="457200" indent="-457200">
              <a:buFont typeface="+mj-lt"/>
              <a:buAutoNum type="arabicPeriod"/>
            </a:pPr>
            <a:r>
              <a:rPr lang="en-US" sz="3000" dirty="0"/>
              <a:t>References</a:t>
            </a:r>
          </a:p>
          <a:p>
            <a:pPr marL="0" indent="0" algn="ctr">
              <a:buNone/>
            </a:pPr>
            <a:endParaRPr lang="en-US" dirty="0"/>
          </a:p>
        </p:txBody>
      </p:sp>
      <p:sp>
        <p:nvSpPr>
          <p:cNvPr id="2" name="Title 1"/>
          <p:cNvSpPr>
            <a:spLocks noGrp="1"/>
          </p:cNvSpPr>
          <p:nvPr>
            <p:ph type="title"/>
          </p:nvPr>
        </p:nvSpPr>
        <p:spPr>
          <a:xfrm>
            <a:off x="0" y="508000"/>
            <a:ext cx="9144000" cy="863600"/>
          </a:xfrm>
        </p:spPr>
        <p:txBody>
          <a:bodyPr/>
          <a:lstStyle/>
          <a:p>
            <a:pPr algn="ctr"/>
            <a:r>
              <a:rPr lang="en-US" dirty="0"/>
              <a:t>Contents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a:t>
            </a:fld>
            <a:endParaRPr lang="en-US" dirty="0"/>
          </a:p>
        </p:txBody>
      </p:sp>
    </p:spTree>
    <p:extLst>
      <p:ext uri="{BB962C8B-B14F-4D97-AF65-F5344CB8AC3E}">
        <p14:creationId xmlns:p14="http://schemas.microsoft.com/office/powerpoint/2010/main" val="2860749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20</a:t>
            </a:fld>
            <a:endParaRPr lang="en-US" dirty="0"/>
          </a:p>
        </p:txBody>
      </p:sp>
      <p:pic>
        <p:nvPicPr>
          <p:cNvPr id="5" name="Content Placeholder 4">
            <a:extLst>
              <a:ext uri="{FF2B5EF4-FFF2-40B4-BE49-F238E27FC236}">
                <a16:creationId xmlns:a16="http://schemas.microsoft.com/office/drawing/2014/main" id="{2827F75B-CA14-4CC7-8974-8B3852E9C72B}"/>
              </a:ext>
            </a:extLst>
          </p:cNvPr>
          <p:cNvPicPr>
            <a:picLocks noGrp="1"/>
          </p:cNvPicPr>
          <p:nvPr>
            <p:ph idx="1"/>
          </p:nvPr>
        </p:nvPicPr>
        <p:blipFill>
          <a:blip r:embed="rId2"/>
          <a:stretch>
            <a:fillRect/>
          </a:stretch>
        </p:blipFill>
        <p:spPr>
          <a:xfrm>
            <a:off x="381001" y="1671426"/>
            <a:ext cx="8367712" cy="2442213"/>
          </a:xfrm>
          <a:prstGeom prst="rect">
            <a:avLst/>
          </a:prstGeom>
        </p:spPr>
      </p:pic>
      <p:sp>
        <p:nvSpPr>
          <p:cNvPr id="6" name="Rectangle 5">
            <a:extLst>
              <a:ext uri="{FF2B5EF4-FFF2-40B4-BE49-F238E27FC236}">
                <a16:creationId xmlns:a16="http://schemas.microsoft.com/office/drawing/2014/main" id="{D1A0050F-D3E0-4B15-9FD1-FED5F4DFF939}"/>
              </a:ext>
            </a:extLst>
          </p:cNvPr>
          <p:cNvSpPr/>
          <p:nvPr/>
        </p:nvSpPr>
        <p:spPr>
          <a:xfrm>
            <a:off x="2371116" y="4113639"/>
            <a:ext cx="3595856"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Pushing the image to Docker hub</a:t>
            </a:r>
            <a:endParaRPr lang="en-US" dirty="0"/>
          </a:p>
        </p:txBody>
      </p:sp>
      <p:pic>
        <p:nvPicPr>
          <p:cNvPr id="7" name="Picture 6">
            <a:extLst>
              <a:ext uri="{FF2B5EF4-FFF2-40B4-BE49-F238E27FC236}">
                <a16:creationId xmlns:a16="http://schemas.microsoft.com/office/drawing/2014/main" id="{5400701B-7F1F-47DB-8759-0929992BB0A6}"/>
              </a:ext>
            </a:extLst>
          </p:cNvPr>
          <p:cNvPicPr/>
          <p:nvPr/>
        </p:nvPicPr>
        <p:blipFill>
          <a:blip r:embed="rId3"/>
          <a:stretch>
            <a:fillRect/>
          </a:stretch>
        </p:blipFill>
        <p:spPr>
          <a:xfrm>
            <a:off x="2300288" y="4498761"/>
            <a:ext cx="3886200" cy="2108414"/>
          </a:xfrm>
          <a:prstGeom prst="rect">
            <a:avLst/>
          </a:prstGeom>
        </p:spPr>
      </p:pic>
      <p:sp>
        <p:nvSpPr>
          <p:cNvPr id="8" name="Rectangle 7">
            <a:extLst>
              <a:ext uri="{FF2B5EF4-FFF2-40B4-BE49-F238E27FC236}">
                <a16:creationId xmlns:a16="http://schemas.microsoft.com/office/drawing/2014/main" id="{9B626DC2-9DF9-4773-897E-0576B865CD57}"/>
              </a:ext>
            </a:extLst>
          </p:cNvPr>
          <p:cNvSpPr/>
          <p:nvPr/>
        </p:nvSpPr>
        <p:spPr>
          <a:xfrm>
            <a:off x="2269291" y="6555852"/>
            <a:ext cx="3583097" cy="369332"/>
          </a:xfrm>
          <a:prstGeom prst="rect">
            <a:avLst/>
          </a:prstGeom>
        </p:spPr>
        <p:txBody>
          <a:bodyPr wrap="none">
            <a:spAutoFit/>
          </a:bodyPr>
          <a:lstStyle/>
          <a:p>
            <a:pPr algn="ctr"/>
            <a:r>
              <a:rPr lang="en-US" dirty="0">
                <a:latin typeface="Arial" panose="020B0604020202020204" pitchFamily="34" charset="0"/>
                <a:ea typeface="SimSun" panose="02010600030101010101" pitchFamily="2" charset="-122"/>
              </a:rPr>
              <a:t>Verifying the push on Docker hub</a:t>
            </a:r>
            <a:endParaRPr lang="en-US" dirty="0"/>
          </a:p>
        </p:txBody>
      </p:sp>
    </p:spTree>
    <p:extLst>
      <p:ext uri="{BB962C8B-B14F-4D97-AF65-F5344CB8AC3E}">
        <p14:creationId xmlns:p14="http://schemas.microsoft.com/office/powerpoint/2010/main" val="2001891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21</a:t>
            </a:fld>
            <a:endParaRPr lang="en-US" dirty="0"/>
          </a:p>
        </p:txBody>
      </p:sp>
      <p:pic>
        <p:nvPicPr>
          <p:cNvPr id="8" name="Content Placeholder 7">
            <a:extLst>
              <a:ext uri="{FF2B5EF4-FFF2-40B4-BE49-F238E27FC236}">
                <a16:creationId xmlns:a16="http://schemas.microsoft.com/office/drawing/2014/main" id="{C931B032-9FE7-4BFC-A2B4-E82F1A1988B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88143" y="1687921"/>
            <a:ext cx="8367713" cy="3880485"/>
          </a:xfrm>
          <a:prstGeom prst="rect">
            <a:avLst/>
          </a:prstGeom>
        </p:spPr>
      </p:pic>
      <p:sp>
        <p:nvSpPr>
          <p:cNvPr id="9" name="Rectangle 8">
            <a:extLst>
              <a:ext uri="{FF2B5EF4-FFF2-40B4-BE49-F238E27FC236}">
                <a16:creationId xmlns:a16="http://schemas.microsoft.com/office/drawing/2014/main" id="{170261F4-6C35-44D7-9581-4BDAE1976447}"/>
              </a:ext>
            </a:extLst>
          </p:cNvPr>
          <p:cNvSpPr/>
          <p:nvPr/>
        </p:nvSpPr>
        <p:spPr>
          <a:xfrm>
            <a:off x="3118087" y="5815812"/>
            <a:ext cx="241187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Updated Web content</a:t>
            </a:r>
            <a:endParaRPr lang="en-US" dirty="0"/>
          </a:p>
        </p:txBody>
      </p:sp>
    </p:spTree>
    <p:extLst>
      <p:ext uri="{BB962C8B-B14F-4D97-AF65-F5344CB8AC3E}">
        <p14:creationId xmlns:p14="http://schemas.microsoft.com/office/powerpoint/2010/main" val="4111928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251" y="1352658"/>
            <a:ext cx="6767513" cy="863600"/>
          </a:xfrm>
        </p:spPr>
        <p:txBody>
          <a:bodyPr/>
          <a:lstStyle/>
          <a:p>
            <a:r>
              <a:rPr lang="en-US" dirty="0"/>
              <a:t> </a:t>
            </a:r>
            <a:br>
              <a:rPr lang="en-US" dirty="0"/>
            </a:br>
            <a:br>
              <a:rPr lang="en-US" dirty="0"/>
            </a:br>
            <a:br>
              <a:rPr lang="en-US" dirty="0"/>
            </a:br>
            <a:br>
              <a:rPr lang="en-US" dirty="0"/>
            </a:br>
            <a:r>
              <a:rPr lang="en-US" dirty="0"/>
              <a:t>5. Scaling the website using Docker Swarm</a:t>
            </a:r>
            <a:br>
              <a:rPr lang="en-US" dirty="0"/>
            </a:br>
            <a:r>
              <a:rPr lang="en-US" dirty="0"/>
              <a:t> </a:t>
            </a:r>
          </a:p>
        </p:txBody>
      </p:sp>
      <p:graphicFrame>
        <p:nvGraphicFramePr>
          <p:cNvPr id="5" name="Content Placeholder 4">
            <a:extLst>
              <a:ext uri="{FF2B5EF4-FFF2-40B4-BE49-F238E27FC236}">
                <a16:creationId xmlns:a16="http://schemas.microsoft.com/office/drawing/2014/main" id="{34EBEE26-5E30-44AE-B07A-E4FCEB170CC0}"/>
              </a:ext>
            </a:extLst>
          </p:cNvPr>
          <p:cNvGraphicFramePr>
            <a:graphicFrameLocks noGrp="1"/>
          </p:cNvGraphicFramePr>
          <p:nvPr>
            <p:ph idx="1"/>
            <p:extLst>
              <p:ext uri="{D42A27DB-BD31-4B8C-83A1-F6EECF244321}">
                <p14:modId xmlns:p14="http://schemas.microsoft.com/office/powerpoint/2010/main" val="2915515980"/>
              </p:ext>
            </p:extLst>
          </p:nvPr>
        </p:nvGraphicFramePr>
        <p:xfrm>
          <a:off x="1643668" y="2020061"/>
          <a:ext cx="4972050" cy="1586992"/>
        </p:xfrm>
        <a:graphic>
          <a:graphicData uri="http://schemas.openxmlformats.org/drawingml/2006/table">
            <a:tbl>
              <a:tblPr firstRow="1" firstCol="1" bandRow="1">
                <a:tableStyleId>{5C22544A-7EE6-4342-B048-85BDC9FD1C3A}</a:tableStyleId>
              </a:tblPr>
              <a:tblGrid>
                <a:gridCol w="2514600">
                  <a:extLst>
                    <a:ext uri="{9D8B030D-6E8A-4147-A177-3AD203B41FA5}">
                      <a16:colId xmlns:a16="http://schemas.microsoft.com/office/drawing/2014/main" val="3877542235"/>
                    </a:ext>
                  </a:extLst>
                </a:gridCol>
                <a:gridCol w="2457450">
                  <a:extLst>
                    <a:ext uri="{9D8B030D-6E8A-4147-A177-3AD203B41FA5}">
                      <a16:colId xmlns:a16="http://schemas.microsoft.com/office/drawing/2014/main" val="1784840964"/>
                    </a:ext>
                  </a:extLst>
                </a:gridCol>
              </a:tblGrid>
              <a:tr h="325120">
                <a:tc>
                  <a:txBody>
                    <a:bodyPr/>
                    <a:lstStyle/>
                    <a:p>
                      <a:pPr marL="0" marR="0" algn="ctr">
                        <a:lnSpc>
                          <a:spcPct val="115000"/>
                        </a:lnSpc>
                        <a:spcBef>
                          <a:spcPts val="0"/>
                        </a:spcBef>
                        <a:spcAft>
                          <a:spcPts val="0"/>
                        </a:spcAft>
                      </a:pPr>
                      <a:r>
                        <a:rPr lang="en-US" sz="1200">
                          <a:effectLst/>
                        </a:rPr>
                        <a:t>Hostname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Role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7277470"/>
                  </a:ext>
                </a:extLst>
              </a:tr>
              <a:tr h="279400">
                <a:tc>
                  <a:txBody>
                    <a:bodyPr/>
                    <a:lstStyle/>
                    <a:p>
                      <a:pPr marL="0" marR="0">
                        <a:lnSpc>
                          <a:spcPct val="115000"/>
                        </a:lnSpc>
                        <a:spcBef>
                          <a:spcPts val="0"/>
                        </a:spcBef>
                        <a:spcAft>
                          <a:spcPts val="0"/>
                        </a:spcAft>
                      </a:pPr>
                      <a:r>
                        <a:rPr lang="en-US" sz="1200" dirty="0">
                          <a:effectLst/>
                        </a:rPr>
                        <a:t>srinathreddy452.mylabserver.com</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Manager</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4558475"/>
                  </a:ext>
                </a:extLst>
              </a:tr>
              <a:tr h="279400">
                <a:tc>
                  <a:txBody>
                    <a:bodyPr/>
                    <a:lstStyle/>
                    <a:p>
                      <a:pPr marL="0" marR="0">
                        <a:lnSpc>
                          <a:spcPct val="115000"/>
                        </a:lnSpc>
                        <a:spcBef>
                          <a:spcPts val="0"/>
                        </a:spcBef>
                        <a:spcAft>
                          <a:spcPts val="0"/>
                        </a:spcAft>
                      </a:pPr>
                      <a:r>
                        <a:rPr lang="en-US" sz="1200">
                          <a:effectLst/>
                        </a:rPr>
                        <a:t>srinathreddy453.mylabserver.com</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Worker1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37537"/>
                  </a:ext>
                </a:extLst>
              </a:tr>
              <a:tr h="336550">
                <a:tc>
                  <a:txBody>
                    <a:bodyPr/>
                    <a:lstStyle/>
                    <a:p>
                      <a:pPr marL="0" marR="0">
                        <a:lnSpc>
                          <a:spcPct val="115000"/>
                        </a:lnSpc>
                        <a:spcBef>
                          <a:spcPts val="0"/>
                        </a:spcBef>
                        <a:spcAft>
                          <a:spcPts val="0"/>
                        </a:spcAft>
                      </a:pPr>
                      <a:r>
                        <a:rPr lang="en-US" sz="1200">
                          <a:effectLst/>
                        </a:rPr>
                        <a:t>srinathreddy454.mylabserver.com</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dirty="0">
                          <a:effectLst/>
                        </a:rPr>
                        <a:t>Worker2</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1837940"/>
                  </a:ext>
                </a:extLst>
              </a:tr>
            </a:tbl>
          </a:graphicData>
        </a:graphic>
      </p:graphicFrame>
      <p:sp>
        <p:nvSpPr>
          <p:cNvPr id="4" name="Slide Number Placeholder 3"/>
          <p:cNvSpPr>
            <a:spLocks noGrp="1"/>
          </p:cNvSpPr>
          <p:nvPr>
            <p:ph type="sldNum" sz="quarter" idx="12"/>
          </p:nvPr>
        </p:nvSpPr>
        <p:spPr/>
        <p:txBody>
          <a:bodyPr/>
          <a:lstStyle/>
          <a:p>
            <a:fld id="{3E05A0EA-0FFD-3345-8A35-6E94DD537AEE}" type="slidenum">
              <a:rPr lang="en-US" smtClean="0"/>
              <a:pPr/>
              <a:t>22</a:t>
            </a:fld>
            <a:endParaRPr lang="en-US" dirty="0"/>
          </a:p>
        </p:txBody>
      </p:sp>
      <p:sp>
        <p:nvSpPr>
          <p:cNvPr id="6" name="Rectangle 5">
            <a:extLst>
              <a:ext uri="{FF2B5EF4-FFF2-40B4-BE49-F238E27FC236}">
                <a16:creationId xmlns:a16="http://schemas.microsoft.com/office/drawing/2014/main" id="{3969D73A-DF16-4A04-8CF6-28436466CDFB}"/>
              </a:ext>
            </a:extLst>
          </p:cNvPr>
          <p:cNvSpPr/>
          <p:nvPr/>
        </p:nvSpPr>
        <p:spPr>
          <a:xfrm>
            <a:off x="2771839" y="3731660"/>
            <a:ext cx="3104376" cy="369332"/>
          </a:xfrm>
          <a:prstGeom prst="rect">
            <a:avLst/>
          </a:prstGeom>
        </p:spPr>
        <p:txBody>
          <a:bodyPr wrap="none">
            <a:spAutoFit/>
          </a:bodyPr>
          <a:lstStyle/>
          <a:p>
            <a:r>
              <a:rPr lang="en-US" dirty="0">
                <a:latin typeface="Arial" panose="020B0604020202020204" pitchFamily="34" charset="0"/>
                <a:ea typeface="Calibri" panose="020F0502020204030204" pitchFamily="34" charset="0"/>
              </a:rPr>
              <a:t>Manager and Worker nodes </a:t>
            </a:r>
            <a:endParaRPr lang="en-US" dirty="0"/>
          </a:p>
        </p:txBody>
      </p:sp>
      <p:pic>
        <p:nvPicPr>
          <p:cNvPr id="7" name="Picture 6">
            <a:extLst>
              <a:ext uri="{FF2B5EF4-FFF2-40B4-BE49-F238E27FC236}">
                <a16:creationId xmlns:a16="http://schemas.microsoft.com/office/drawing/2014/main" id="{8601685E-215D-4A0F-BB77-8B31D9D35DFC}"/>
              </a:ext>
            </a:extLst>
          </p:cNvPr>
          <p:cNvPicPr/>
          <p:nvPr/>
        </p:nvPicPr>
        <p:blipFill>
          <a:blip r:embed="rId2"/>
          <a:stretch>
            <a:fillRect/>
          </a:stretch>
        </p:blipFill>
        <p:spPr>
          <a:xfrm>
            <a:off x="1352227" y="4233881"/>
            <a:ext cx="5943600" cy="1214755"/>
          </a:xfrm>
          <a:prstGeom prst="rect">
            <a:avLst/>
          </a:prstGeom>
        </p:spPr>
      </p:pic>
      <p:sp>
        <p:nvSpPr>
          <p:cNvPr id="8" name="Rectangle 7">
            <a:extLst>
              <a:ext uri="{FF2B5EF4-FFF2-40B4-BE49-F238E27FC236}">
                <a16:creationId xmlns:a16="http://schemas.microsoft.com/office/drawing/2014/main" id="{EF4E1CB0-2740-41DD-B852-F772CD3C50FA}"/>
              </a:ext>
            </a:extLst>
          </p:cNvPr>
          <p:cNvSpPr/>
          <p:nvPr/>
        </p:nvSpPr>
        <p:spPr>
          <a:xfrm>
            <a:off x="1998340" y="5733077"/>
            <a:ext cx="4262705" cy="369332"/>
          </a:xfrm>
          <a:prstGeom prst="rect">
            <a:avLst/>
          </a:prstGeom>
        </p:spPr>
        <p:txBody>
          <a:bodyPr wrap="none">
            <a:spAutoFit/>
          </a:bodyPr>
          <a:lstStyle/>
          <a:p>
            <a:pPr algn="ctr"/>
            <a:r>
              <a:rPr lang="en-US" dirty="0">
                <a:latin typeface="Arial" panose="020B0604020202020204" pitchFamily="34" charset="0"/>
                <a:ea typeface="SimSun" panose="02010600030101010101" pitchFamily="2" charset="-122"/>
              </a:rPr>
              <a:t>Initializing the swarm on manager node </a:t>
            </a:r>
            <a:endParaRPr lang="en-US" dirty="0"/>
          </a:p>
        </p:txBody>
      </p:sp>
    </p:spTree>
    <p:extLst>
      <p:ext uri="{BB962C8B-B14F-4D97-AF65-F5344CB8AC3E}">
        <p14:creationId xmlns:p14="http://schemas.microsoft.com/office/powerpoint/2010/main" val="3715245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23</a:t>
            </a:fld>
            <a:endParaRPr lang="en-US" dirty="0"/>
          </a:p>
        </p:txBody>
      </p:sp>
      <p:pic>
        <p:nvPicPr>
          <p:cNvPr id="8" name="Content Placeholder 7">
            <a:extLst>
              <a:ext uri="{FF2B5EF4-FFF2-40B4-BE49-F238E27FC236}">
                <a16:creationId xmlns:a16="http://schemas.microsoft.com/office/drawing/2014/main" id="{02C65970-1A0F-4CA0-9BFF-5D76C212F791}"/>
              </a:ext>
            </a:extLst>
          </p:cNvPr>
          <p:cNvPicPr>
            <a:picLocks noGrp="1"/>
          </p:cNvPicPr>
          <p:nvPr>
            <p:ph idx="1"/>
          </p:nvPr>
        </p:nvPicPr>
        <p:blipFill>
          <a:blip r:embed="rId2"/>
          <a:stretch>
            <a:fillRect/>
          </a:stretch>
        </p:blipFill>
        <p:spPr>
          <a:xfrm>
            <a:off x="388143" y="1927592"/>
            <a:ext cx="8367713" cy="673442"/>
          </a:xfrm>
          <a:prstGeom prst="rect">
            <a:avLst/>
          </a:prstGeom>
        </p:spPr>
      </p:pic>
      <p:sp>
        <p:nvSpPr>
          <p:cNvPr id="6" name="Rectangle 5">
            <a:extLst>
              <a:ext uri="{FF2B5EF4-FFF2-40B4-BE49-F238E27FC236}">
                <a16:creationId xmlns:a16="http://schemas.microsoft.com/office/drawing/2014/main" id="{30DC2F7A-4C5B-48CA-B4DC-D50D4B538F85}"/>
              </a:ext>
            </a:extLst>
          </p:cNvPr>
          <p:cNvSpPr/>
          <p:nvPr/>
        </p:nvSpPr>
        <p:spPr>
          <a:xfrm>
            <a:off x="3152379" y="2808381"/>
            <a:ext cx="283923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Joining worker1 to Swarm</a:t>
            </a:r>
            <a:endParaRPr lang="en-US" dirty="0"/>
          </a:p>
        </p:txBody>
      </p:sp>
      <p:pic>
        <p:nvPicPr>
          <p:cNvPr id="9" name="Picture 8">
            <a:extLst>
              <a:ext uri="{FF2B5EF4-FFF2-40B4-BE49-F238E27FC236}">
                <a16:creationId xmlns:a16="http://schemas.microsoft.com/office/drawing/2014/main" id="{686E7013-E4D0-41F9-AA76-66D04353E3A3}"/>
              </a:ext>
            </a:extLst>
          </p:cNvPr>
          <p:cNvPicPr/>
          <p:nvPr/>
        </p:nvPicPr>
        <p:blipFill>
          <a:blip r:embed="rId3"/>
          <a:stretch>
            <a:fillRect/>
          </a:stretch>
        </p:blipFill>
        <p:spPr>
          <a:xfrm>
            <a:off x="388143" y="3244973"/>
            <a:ext cx="7655477" cy="805351"/>
          </a:xfrm>
          <a:prstGeom prst="rect">
            <a:avLst/>
          </a:prstGeom>
        </p:spPr>
      </p:pic>
      <p:sp>
        <p:nvSpPr>
          <p:cNvPr id="10" name="Rectangle 9">
            <a:extLst>
              <a:ext uri="{FF2B5EF4-FFF2-40B4-BE49-F238E27FC236}">
                <a16:creationId xmlns:a16="http://schemas.microsoft.com/office/drawing/2014/main" id="{21CC4C01-012F-4ECF-968E-67D80919F55F}"/>
              </a:ext>
            </a:extLst>
          </p:cNvPr>
          <p:cNvSpPr/>
          <p:nvPr/>
        </p:nvSpPr>
        <p:spPr>
          <a:xfrm>
            <a:off x="3152378" y="4147460"/>
            <a:ext cx="283923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Joining worker2 to Swarm</a:t>
            </a:r>
            <a:endParaRPr lang="en-US" dirty="0"/>
          </a:p>
        </p:txBody>
      </p:sp>
      <p:pic>
        <p:nvPicPr>
          <p:cNvPr id="11" name="Picture 10">
            <a:extLst>
              <a:ext uri="{FF2B5EF4-FFF2-40B4-BE49-F238E27FC236}">
                <a16:creationId xmlns:a16="http://schemas.microsoft.com/office/drawing/2014/main" id="{D0FFCCD9-0951-46F9-BE1B-9185A03F09DB}"/>
              </a:ext>
            </a:extLst>
          </p:cNvPr>
          <p:cNvPicPr/>
          <p:nvPr/>
        </p:nvPicPr>
        <p:blipFill>
          <a:blip r:embed="rId4"/>
          <a:stretch>
            <a:fillRect/>
          </a:stretch>
        </p:blipFill>
        <p:spPr>
          <a:xfrm>
            <a:off x="1244081" y="4651255"/>
            <a:ext cx="5943600" cy="868680"/>
          </a:xfrm>
          <a:prstGeom prst="rect">
            <a:avLst/>
          </a:prstGeom>
        </p:spPr>
      </p:pic>
      <p:sp>
        <p:nvSpPr>
          <p:cNvPr id="12" name="Rectangle 11">
            <a:extLst>
              <a:ext uri="{FF2B5EF4-FFF2-40B4-BE49-F238E27FC236}">
                <a16:creationId xmlns:a16="http://schemas.microsoft.com/office/drawing/2014/main" id="{E3DC0E07-EB9C-4649-98FA-D1439E1ABC9A}"/>
              </a:ext>
            </a:extLst>
          </p:cNvPr>
          <p:cNvSpPr/>
          <p:nvPr/>
        </p:nvSpPr>
        <p:spPr>
          <a:xfrm>
            <a:off x="3152378" y="5746906"/>
            <a:ext cx="244175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nodes status</a:t>
            </a:r>
            <a:endParaRPr lang="en-US" dirty="0"/>
          </a:p>
        </p:txBody>
      </p:sp>
    </p:spTree>
    <p:extLst>
      <p:ext uri="{BB962C8B-B14F-4D97-AF65-F5344CB8AC3E}">
        <p14:creationId xmlns:p14="http://schemas.microsoft.com/office/powerpoint/2010/main" val="3493818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24</a:t>
            </a:fld>
            <a:endParaRPr lang="en-US" dirty="0"/>
          </a:p>
        </p:txBody>
      </p:sp>
      <p:pic>
        <p:nvPicPr>
          <p:cNvPr id="6" name="Content Placeholder 5">
            <a:extLst>
              <a:ext uri="{FF2B5EF4-FFF2-40B4-BE49-F238E27FC236}">
                <a16:creationId xmlns:a16="http://schemas.microsoft.com/office/drawing/2014/main" id="{F1404AFE-9753-4A6E-810D-A712E1FF68E7}"/>
              </a:ext>
            </a:extLst>
          </p:cNvPr>
          <p:cNvPicPr>
            <a:picLocks noGrp="1"/>
          </p:cNvPicPr>
          <p:nvPr>
            <p:ph idx="1"/>
          </p:nvPr>
        </p:nvPicPr>
        <p:blipFill>
          <a:blip r:embed="rId2"/>
          <a:stretch>
            <a:fillRect/>
          </a:stretch>
        </p:blipFill>
        <p:spPr>
          <a:xfrm>
            <a:off x="381000" y="2374084"/>
            <a:ext cx="8367713" cy="2353177"/>
          </a:xfrm>
          <a:prstGeom prst="rect">
            <a:avLst/>
          </a:prstGeom>
        </p:spPr>
      </p:pic>
      <p:sp>
        <p:nvSpPr>
          <p:cNvPr id="3" name="Rectangle 2">
            <a:extLst>
              <a:ext uri="{FF2B5EF4-FFF2-40B4-BE49-F238E27FC236}">
                <a16:creationId xmlns:a16="http://schemas.microsoft.com/office/drawing/2014/main" id="{70D7A5C4-19DB-41B5-B906-B512E85FAB02}"/>
              </a:ext>
            </a:extLst>
          </p:cNvPr>
          <p:cNvSpPr/>
          <p:nvPr/>
        </p:nvSpPr>
        <p:spPr>
          <a:xfrm>
            <a:off x="2490302" y="5077590"/>
            <a:ext cx="3698448"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Creating the service on our swarm</a:t>
            </a:r>
            <a:endParaRPr lang="en-US" dirty="0"/>
          </a:p>
        </p:txBody>
      </p:sp>
    </p:spTree>
    <p:extLst>
      <p:ext uri="{BB962C8B-B14F-4D97-AF65-F5344CB8AC3E}">
        <p14:creationId xmlns:p14="http://schemas.microsoft.com/office/powerpoint/2010/main" val="326184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25</a:t>
            </a:fld>
            <a:endParaRPr lang="en-US" dirty="0"/>
          </a:p>
        </p:txBody>
      </p:sp>
      <p:pic>
        <p:nvPicPr>
          <p:cNvPr id="6" name="Content Placeholder 5">
            <a:extLst>
              <a:ext uri="{FF2B5EF4-FFF2-40B4-BE49-F238E27FC236}">
                <a16:creationId xmlns:a16="http://schemas.microsoft.com/office/drawing/2014/main" id="{54F25EA1-7D01-4820-A956-682D134A92E6}"/>
              </a:ext>
            </a:extLst>
          </p:cNvPr>
          <p:cNvPicPr>
            <a:picLocks noGrp="1"/>
          </p:cNvPicPr>
          <p:nvPr>
            <p:ph idx="1"/>
          </p:nvPr>
        </p:nvPicPr>
        <p:blipFill>
          <a:blip r:embed="rId2"/>
          <a:stretch>
            <a:fillRect/>
          </a:stretch>
        </p:blipFill>
        <p:spPr>
          <a:xfrm>
            <a:off x="559231" y="1371600"/>
            <a:ext cx="6284482" cy="2347993"/>
          </a:xfrm>
          <a:prstGeom prst="rect">
            <a:avLst/>
          </a:prstGeom>
        </p:spPr>
      </p:pic>
      <p:sp>
        <p:nvSpPr>
          <p:cNvPr id="3" name="Rectangle 2">
            <a:extLst>
              <a:ext uri="{FF2B5EF4-FFF2-40B4-BE49-F238E27FC236}">
                <a16:creationId xmlns:a16="http://schemas.microsoft.com/office/drawing/2014/main" id="{5D5AE1E9-EA1A-4109-B049-28F61E23D093}"/>
              </a:ext>
            </a:extLst>
          </p:cNvPr>
          <p:cNvSpPr/>
          <p:nvPr/>
        </p:nvSpPr>
        <p:spPr>
          <a:xfrm>
            <a:off x="1028054" y="3738175"/>
            <a:ext cx="5726624" cy="369332"/>
          </a:xfrm>
          <a:prstGeom prst="rect">
            <a:avLst/>
          </a:prstGeom>
        </p:spPr>
        <p:txBody>
          <a:bodyPr wrap="square">
            <a:spAutoFit/>
          </a:bodyPr>
          <a:lstStyle/>
          <a:p>
            <a:r>
              <a:rPr lang="en-US" dirty="0">
                <a:latin typeface="Arial" panose="020B0604020202020204" pitchFamily="34" charset="0"/>
                <a:ea typeface="SimSun" panose="02010600030101010101" pitchFamily="2" charset="-122"/>
              </a:rPr>
              <a:t>Accessing the website using Manger node hostname</a:t>
            </a:r>
            <a:endParaRPr lang="en-US" dirty="0"/>
          </a:p>
        </p:txBody>
      </p:sp>
      <p:pic>
        <p:nvPicPr>
          <p:cNvPr id="7" name="Picture 6">
            <a:extLst>
              <a:ext uri="{FF2B5EF4-FFF2-40B4-BE49-F238E27FC236}">
                <a16:creationId xmlns:a16="http://schemas.microsoft.com/office/drawing/2014/main" id="{A0FF36C1-A885-4A61-8A1F-841133227FA3}"/>
              </a:ext>
            </a:extLst>
          </p:cNvPr>
          <p:cNvPicPr/>
          <p:nvPr/>
        </p:nvPicPr>
        <p:blipFill>
          <a:blip r:embed="rId3"/>
          <a:stretch>
            <a:fillRect/>
          </a:stretch>
        </p:blipFill>
        <p:spPr>
          <a:xfrm>
            <a:off x="729672" y="4126089"/>
            <a:ext cx="5943600" cy="1955711"/>
          </a:xfrm>
          <a:prstGeom prst="rect">
            <a:avLst/>
          </a:prstGeom>
        </p:spPr>
      </p:pic>
      <p:sp>
        <p:nvSpPr>
          <p:cNvPr id="8" name="Rectangle 7">
            <a:extLst>
              <a:ext uri="{FF2B5EF4-FFF2-40B4-BE49-F238E27FC236}">
                <a16:creationId xmlns:a16="http://schemas.microsoft.com/office/drawing/2014/main" id="{A29D0049-0760-4387-A09D-6ED907142A40}"/>
              </a:ext>
            </a:extLst>
          </p:cNvPr>
          <p:cNvSpPr/>
          <p:nvPr/>
        </p:nvSpPr>
        <p:spPr>
          <a:xfrm>
            <a:off x="1028054" y="6135469"/>
            <a:ext cx="4572000" cy="646331"/>
          </a:xfrm>
          <a:prstGeom prst="rect">
            <a:avLst/>
          </a:prstGeom>
        </p:spPr>
        <p:txBody>
          <a:bodyPr>
            <a:spAutoFit/>
          </a:bodyPr>
          <a:lstStyle/>
          <a:p>
            <a:r>
              <a:rPr lang="en-US" dirty="0">
                <a:latin typeface="Arial" panose="020B0604020202020204" pitchFamily="34" charset="0"/>
                <a:ea typeface="SimSun" panose="02010600030101010101" pitchFamily="2" charset="-122"/>
              </a:rPr>
              <a:t>Accessing the website using worker1 node hostname</a:t>
            </a:r>
            <a:endParaRPr lang="en-US" dirty="0"/>
          </a:p>
        </p:txBody>
      </p:sp>
    </p:spTree>
    <p:extLst>
      <p:ext uri="{BB962C8B-B14F-4D97-AF65-F5344CB8AC3E}">
        <p14:creationId xmlns:p14="http://schemas.microsoft.com/office/powerpoint/2010/main" val="3578206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the Content on Website</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26</a:t>
            </a:fld>
            <a:endParaRPr lang="en-US" dirty="0"/>
          </a:p>
        </p:txBody>
      </p:sp>
      <p:pic>
        <p:nvPicPr>
          <p:cNvPr id="6" name="Content Placeholder 5">
            <a:extLst>
              <a:ext uri="{FF2B5EF4-FFF2-40B4-BE49-F238E27FC236}">
                <a16:creationId xmlns:a16="http://schemas.microsoft.com/office/drawing/2014/main" id="{BF957BF0-99EC-4655-9869-A539D3760BD1}"/>
              </a:ext>
            </a:extLst>
          </p:cNvPr>
          <p:cNvPicPr>
            <a:picLocks noGrp="1"/>
          </p:cNvPicPr>
          <p:nvPr>
            <p:ph idx="1"/>
          </p:nvPr>
        </p:nvPicPr>
        <p:blipFill>
          <a:blip r:embed="rId2"/>
          <a:stretch>
            <a:fillRect/>
          </a:stretch>
        </p:blipFill>
        <p:spPr>
          <a:xfrm>
            <a:off x="395287" y="1371600"/>
            <a:ext cx="7286625" cy="2257425"/>
          </a:xfrm>
          <a:prstGeom prst="rect">
            <a:avLst/>
          </a:prstGeom>
        </p:spPr>
      </p:pic>
      <p:sp>
        <p:nvSpPr>
          <p:cNvPr id="3" name="Rectangle 2">
            <a:extLst>
              <a:ext uri="{FF2B5EF4-FFF2-40B4-BE49-F238E27FC236}">
                <a16:creationId xmlns:a16="http://schemas.microsoft.com/office/drawing/2014/main" id="{92B0F713-2B3C-4FF0-A1AF-26DE79C51F5B}"/>
              </a:ext>
            </a:extLst>
          </p:cNvPr>
          <p:cNvSpPr/>
          <p:nvPr/>
        </p:nvSpPr>
        <p:spPr>
          <a:xfrm>
            <a:off x="1981200" y="3613667"/>
            <a:ext cx="2980303"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Building the updated image</a:t>
            </a:r>
            <a:endParaRPr lang="en-US" dirty="0"/>
          </a:p>
        </p:txBody>
      </p:sp>
      <p:pic>
        <p:nvPicPr>
          <p:cNvPr id="7" name="Picture 6">
            <a:extLst>
              <a:ext uri="{FF2B5EF4-FFF2-40B4-BE49-F238E27FC236}">
                <a16:creationId xmlns:a16="http://schemas.microsoft.com/office/drawing/2014/main" id="{F6922A16-27C4-4673-B62D-AC7EAE1A1142}"/>
              </a:ext>
            </a:extLst>
          </p:cNvPr>
          <p:cNvPicPr/>
          <p:nvPr/>
        </p:nvPicPr>
        <p:blipFill>
          <a:blip r:embed="rId3"/>
          <a:stretch>
            <a:fillRect/>
          </a:stretch>
        </p:blipFill>
        <p:spPr>
          <a:xfrm>
            <a:off x="639305" y="3970053"/>
            <a:ext cx="5943600" cy="2120782"/>
          </a:xfrm>
          <a:prstGeom prst="rect">
            <a:avLst/>
          </a:prstGeom>
        </p:spPr>
      </p:pic>
      <p:sp>
        <p:nvSpPr>
          <p:cNvPr id="8" name="Rectangle 7">
            <a:extLst>
              <a:ext uri="{FF2B5EF4-FFF2-40B4-BE49-F238E27FC236}">
                <a16:creationId xmlns:a16="http://schemas.microsoft.com/office/drawing/2014/main" id="{4A4ACEE5-0217-46DF-9A0E-9ACBC4EA628B}"/>
              </a:ext>
            </a:extLst>
          </p:cNvPr>
          <p:cNvSpPr/>
          <p:nvPr/>
        </p:nvSpPr>
        <p:spPr>
          <a:xfrm>
            <a:off x="1166841" y="6422509"/>
            <a:ext cx="460901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the updated image on Docker hub</a:t>
            </a:r>
            <a:endParaRPr lang="en-US" dirty="0"/>
          </a:p>
        </p:txBody>
      </p:sp>
    </p:spTree>
    <p:extLst>
      <p:ext uri="{BB962C8B-B14F-4D97-AF65-F5344CB8AC3E}">
        <p14:creationId xmlns:p14="http://schemas.microsoft.com/office/powerpoint/2010/main" val="1895606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27</a:t>
            </a:fld>
            <a:endParaRPr lang="en-US" dirty="0"/>
          </a:p>
        </p:txBody>
      </p:sp>
      <p:pic>
        <p:nvPicPr>
          <p:cNvPr id="6" name="Content Placeholder 5">
            <a:extLst>
              <a:ext uri="{FF2B5EF4-FFF2-40B4-BE49-F238E27FC236}">
                <a16:creationId xmlns:a16="http://schemas.microsoft.com/office/drawing/2014/main" id="{C230726A-31E8-40B3-B66B-0D996847BB9F}"/>
              </a:ext>
            </a:extLst>
          </p:cNvPr>
          <p:cNvPicPr>
            <a:picLocks noGrp="1"/>
          </p:cNvPicPr>
          <p:nvPr>
            <p:ph idx="1"/>
          </p:nvPr>
        </p:nvPicPr>
        <p:blipFill>
          <a:blip r:embed="rId2"/>
          <a:stretch>
            <a:fillRect/>
          </a:stretch>
        </p:blipFill>
        <p:spPr>
          <a:xfrm>
            <a:off x="388143" y="2120978"/>
            <a:ext cx="8367713" cy="3076365"/>
          </a:xfrm>
          <a:prstGeom prst="rect">
            <a:avLst/>
          </a:prstGeom>
        </p:spPr>
      </p:pic>
      <p:sp>
        <p:nvSpPr>
          <p:cNvPr id="3" name="Rectangle 2">
            <a:extLst>
              <a:ext uri="{FF2B5EF4-FFF2-40B4-BE49-F238E27FC236}">
                <a16:creationId xmlns:a16="http://schemas.microsoft.com/office/drawing/2014/main" id="{C061F164-2BAA-4B16-BAFC-F852493710D4}"/>
              </a:ext>
            </a:extLst>
          </p:cNvPr>
          <p:cNvSpPr/>
          <p:nvPr/>
        </p:nvSpPr>
        <p:spPr>
          <a:xfrm>
            <a:off x="1759057" y="5507279"/>
            <a:ext cx="5897105" cy="369332"/>
          </a:xfrm>
          <a:prstGeom prst="rect">
            <a:avLst/>
          </a:prstGeom>
        </p:spPr>
        <p:txBody>
          <a:bodyPr wrap="square">
            <a:spAutoFit/>
          </a:bodyPr>
          <a:lstStyle/>
          <a:p>
            <a:r>
              <a:rPr lang="en-US" dirty="0">
                <a:latin typeface="Arial" panose="020B0604020202020204" pitchFamily="34" charset="0"/>
                <a:ea typeface="SimSun" panose="02010600030101010101" pitchFamily="2" charset="-122"/>
              </a:rPr>
              <a:t>Rolling update of image on all the containers</a:t>
            </a:r>
            <a:endParaRPr lang="en-US" dirty="0"/>
          </a:p>
        </p:txBody>
      </p:sp>
    </p:spTree>
    <p:extLst>
      <p:ext uri="{BB962C8B-B14F-4D97-AF65-F5344CB8AC3E}">
        <p14:creationId xmlns:p14="http://schemas.microsoft.com/office/powerpoint/2010/main" val="4119186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28</a:t>
            </a:fld>
            <a:endParaRPr lang="en-US" dirty="0"/>
          </a:p>
        </p:txBody>
      </p:sp>
      <p:pic>
        <p:nvPicPr>
          <p:cNvPr id="6" name="Content Placeholder 5">
            <a:extLst>
              <a:ext uri="{FF2B5EF4-FFF2-40B4-BE49-F238E27FC236}">
                <a16:creationId xmlns:a16="http://schemas.microsoft.com/office/drawing/2014/main" id="{0E23484F-528E-4343-9F1E-93BA3B6C0293}"/>
              </a:ext>
            </a:extLst>
          </p:cNvPr>
          <p:cNvPicPr>
            <a:picLocks noGrp="1"/>
          </p:cNvPicPr>
          <p:nvPr>
            <p:ph idx="1"/>
          </p:nvPr>
        </p:nvPicPr>
        <p:blipFill>
          <a:blip r:embed="rId2"/>
          <a:stretch>
            <a:fillRect/>
          </a:stretch>
        </p:blipFill>
        <p:spPr>
          <a:xfrm>
            <a:off x="2123610" y="1233924"/>
            <a:ext cx="5253240" cy="2561939"/>
          </a:xfrm>
          <a:prstGeom prst="rect">
            <a:avLst/>
          </a:prstGeom>
        </p:spPr>
      </p:pic>
      <p:sp>
        <p:nvSpPr>
          <p:cNvPr id="3" name="Rectangle 2">
            <a:extLst>
              <a:ext uri="{FF2B5EF4-FFF2-40B4-BE49-F238E27FC236}">
                <a16:creationId xmlns:a16="http://schemas.microsoft.com/office/drawing/2014/main" id="{1D00CE3D-8546-4D33-A017-1CB6A8562539}"/>
              </a:ext>
            </a:extLst>
          </p:cNvPr>
          <p:cNvSpPr/>
          <p:nvPr/>
        </p:nvSpPr>
        <p:spPr>
          <a:xfrm>
            <a:off x="1097070" y="3658186"/>
            <a:ext cx="7454685" cy="646331"/>
          </a:xfrm>
          <a:prstGeom prst="rect">
            <a:avLst/>
          </a:prstGeom>
        </p:spPr>
        <p:txBody>
          <a:bodyPr wrap="square">
            <a:spAutoFit/>
          </a:bodyPr>
          <a:lstStyle/>
          <a:p>
            <a:pPr algn="ctr">
              <a:lnSpc>
                <a:spcPct val="200000"/>
              </a:lnSpc>
              <a:spcAft>
                <a:spcPts val="1000"/>
              </a:spcAft>
            </a:pPr>
            <a:r>
              <a:rPr lang="en-US" dirty="0">
                <a:latin typeface="Arial" panose="020B0604020202020204" pitchFamily="34" charset="0"/>
                <a:ea typeface="SimSun" panose="02010600030101010101" pitchFamily="2" charset="-122"/>
                <a:cs typeface="Times New Roman" panose="02020603050405020304" pitchFamily="18" charset="0"/>
              </a:rPr>
              <a:t>Accessing the updated website using Manger node hostname</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4987E54E-A290-4816-AD65-150A626E6EB3}"/>
              </a:ext>
            </a:extLst>
          </p:cNvPr>
          <p:cNvPicPr/>
          <p:nvPr/>
        </p:nvPicPr>
        <p:blipFill>
          <a:blip r:embed="rId3"/>
          <a:stretch>
            <a:fillRect/>
          </a:stretch>
        </p:blipFill>
        <p:spPr>
          <a:xfrm>
            <a:off x="1852613" y="4216009"/>
            <a:ext cx="5943600" cy="2305050"/>
          </a:xfrm>
          <a:prstGeom prst="rect">
            <a:avLst/>
          </a:prstGeom>
        </p:spPr>
      </p:pic>
      <p:sp>
        <p:nvSpPr>
          <p:cNvPr id="8" name="Rectangle 7">
            <a:extLst>
              <a:ext uri="{FF2B5EF4-FFF2-40B4-BE49-F238E27FC236}">
                <a16:creationId xmlns:a16="http://schemas.microsoft.com/office/drawing/2014/main" id="{C8A70790-3327-456D-9EEA-77A0F09600F2}"/>
              </a:ext>
            </a:extLst>
          </p:cNvPr>
          <p:cNvSpPr/>
          <p:nvPr/>
        </p:nvSpPr>
        <p:spPr>
          <a:xfrm>
            <a:off x="526942" y="6469721"/>
            <a:ext cx="7454684" cy="369332"/>
          </a:xfrm>
          <a:prstGeom prst="rect">
            <a:avLst/>
          </a:prstGeom>
        </p:spPr>
        <p:txBody>
          <a:bodyPr wrap="square">
            <a:spAutoFit/>
          </a:bodyPr>
          <a:lstStyle/>
          <a:p>
            <a:pPr algn="ctr"/>
            <a:r>
              <a:rPr lang="en-US" dirty="0">
                <a:latin typeface="Arial" panose="020B0604020202020204" pitchFamily="34" charset="0"/>
                <a:ea typeface="SimSun" panose="02010600030101010101" pitchFamily="2" charset="-122"/>
              </a:rPr>
              <a:t>               Accessing the updated website using worker2 node hostname</a:t>
            </a:r>
            <a:endParaRPr lang="en-US" dirty="0"/>
          </a:p>
        </p:txBody>
      </p:sp>
    </p:spTree>
    <p:extLst>
      <p:ext uri="{BB962C8B-B14F-4D97-AF65-F5344CB8AC3E}">
        <p14:creationId xmlns:p14="http://schemas.microsoft.com/office/powerpoint/2010/main" val="3880736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29</a:t>
            </a:fld>
            <a:endParaRPr lang="en-US" dirty="0"/>
          </a:p>
        </p:txBody>
      </p:sp>
      <p:pic>
        <p:nvPicPr>
          <p:cNvPr id="6" name="Content Placeholder 5">
            <a:extLst>
              <a:ext uri="{FF2B5EF4-FFF2-40B4-BE49-F238E27FC236}">
                <a16:creationId xmlns:a16="http://schemas.microsoft.com/office/drawing/2014/main" id="{53528870-522A-4805-AE5F-28CB75843E8D}"/>
              </a:ext>
            </a:extLst>
          </p:cNvPr>
          <p:cNvPicPr>
            <a:picLocks noGrp="1"/>
          </p:cNvPicPr>
          <p:nvPr>
            <p:ph idx="1"/>
          </p:nvPr>
        </p:nvPicPr>
        <p:blipFill>
          <a:blip r:embed="rId2"/>
          <a:stretch>
            <a:fillRect/>
          </a:stretch>
        </p:blipFill>
        <p:spPr>
          <a:xfrm>
            <a:off x="388143" y="1749190"/>
            <a:ext cx="8367713" cy="4036918"/>
          </a:xfrm>
          <a:prstGeom prst="rect">
            <a:avLst/>
          </a:prstGeom>
        </p:spPr>
      </p:pic>
      <p:sp>
        <p:nvSpPr>
          <p:cNvPr id="3" name="Rectangle 2">
            <a:extLst>
              <a:ext uri="{FF2B5EF4-FFF2-40B4-BE49-F238E27FC236}">
                <a16:creationId xmlns:a16="http://schemas.microsoft.com/office/drawing/2014/main" id="{A1463A41-F3DE-4415-BDE9-8EDC6BF4742A}"/>
              </a:ext>
            </a:extLst>
          </p:cNvPr>
          <p:cNvSpPr/>
          <p:nvPr/>
        </p:nvSpPr>
        <p:spPr>
          <a:xfrm>
            <a:off x="388143" y="5786108"/>
            <a:ext cx="7608982" cy="646331"/>
          </a:xfrm>
          <a:prstGeom prst="rect">
            <a:avLst/>
          </a:prstGeom>
        </p:spPr>
        <p:txBody>
          <a:bodyPr wrap="square">
            <a:spAutoFit/>
          </a:bodyPr>
          <a:lstStyle/>
          <a:p>
            <a:pPr algn="ctr">
              <a:lnSpc>
                <a:spcPct val="200000"/>
              </a:lnSpc>
              <a:spcAft>
                <a:spcPts val="1000"/>
              </a:spcAft>
            </a:pPr>
            <a:r>
              <a:rPr lang="en-US" dirty="0">
                <a:latin typeface="Arial" panose="020B0604020202020204" pitchFamily="34" charset="0"/>
                <a:ea typeface="SimSun" panose="02010600030101010101" pitchFamily="2" charset="-122"/>
                <a:cs typeface="Times New Roman" panose="02020603050405020304" pitchFamily="18" charset="0"/>
              </a:rPr>
              <a:t>              Scaling the number of containers hosting our website</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5688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1. Problem Statement</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a:t>
            </a:fld>
            <a:endParaRPr lang="en-US" dirty="0"/>
          </a:p>
        </p:txBody>
      </p:sp>
      <p:sp>
        <p:nvSpPr>
          <p:cNvPr id="8" name="TextBox 7"/>
          <p:cNvSpPr txBox="1"/>
          <p:nvPr/>
        </p:nvSpPr>
        <p:spPr>
          <a:xfrm>
            <a:off x="1053885" y="1548526"/>
            <a:ext cx="7361695"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In today’s competitive environment using the available resources efficiently has become imperative for IT organizations. </a:t>
            </a:r>
          </a:p>
          <a:p>
            <a:endParaRPr lang="en-US" sz="2400" dirty="0"/>
          </a:p>
          <a:p>
            <a:pPr marL="285750" indent="-285750">
              <a:buFont typeface="Arial" panose="020B0604020202020204" pitchFamily="34" charset="0"/>
              <a:buChar char="•"/>
            </a:pPr>
            <a:r>
              <a:rPr lang="en-US" sz="2400" dirty="0"/>
              <a:t>The traditional virtualization techniques which are being used in past years, has shown some degradation in the performance of applications which are deployed on those virtual machines.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Data center size of these organizations have also been increasing because of these obsolete virtualizations techniques.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457673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30</a:t>
            </a:fld>
            <a:endParaRPr lang="en-US" dirty="0"/>
          </a:p>
        </p:txBody>
      </p:sp>
      <p:pic>
        <p:nvPicPr>
          <p:cNvPr id="8" name="Picture 7">
            <a:extLst>
              <a:ext uri="{FF2B5EF4-FFF2-40B4-BE49-F238E27FC236}">
                <a16:creationId xmlns:a16="http://schemas.microsoft.com/office/drawing/2014/main" id="{1A3E5186-CF20-4D5C-98C1-AB2349C69BEB}"/>
              </a:ext>
            </a:extLst>
          </p:cNvPr>
          <p:cNvPicPr/>
          <p:nvPr/>
        </p:nvPicPr>
        <p:blipFill>
          <a:blip r:embed="rId2"/>
          <a:stretch>
            <a:fillRect/>
          </a:stretch>
        </p:blipFill>
        <p:spPr>
          <a:xfrm>
            <a:off x="1362510" y="1382908"/>
            <a:ext cx="5943600" cy="2633345"/>
          </a:xfrm>
          <a:prstGeom prst="rect">
            <a:avLst/>
          </a:prstGeom>
        </p:spPr>
      </p:pic>
      <p:sp>
        <p:nvSpPr>
          <p:cNvPr id="9" name="Rectangle 8">
            <a:extLst>
              <a:ext uri="{FF2B5EF4-FFF2-40B4-BE49-F238E27FC236}">
                <a16:creationId xmlns:a16="http://schemas.microsoft.com/office/drawing/2014/main" id="{5783209B-A954-4852-A00B-197FFF8CFE03}"/>
              </a:ext>
            </a:extLst>
          </p:cNvPr>
          <p:cNvSpPr/>
          <p:nvPr/>
        </p:nvSpPr>
        <p:spPr>
          <a:xfrm>
            <a:off x="3427652" y="4143799"/>
            <a:ext cx="1813317"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Draining a node</a:t>
            </a:r>
            <a:endParaRPr lang="en-US" dirty="0"/>
          </a:p>
        </p:txBody>
      </p:sp>
      <p:pic>
        <p:nvPicPr>
          <p:cNvPr id="10" name="Picture 9">
            <a:extLst>
              <a:ext uri="{FF2B5EF4-FFF2-40B4-BE49-F238E27FC236}">
                <a16:creationId xmlns:a16="http://schemas.microsoft.com/office/drawing/2014/main" id="{F3D70E83-8D83-49D5-83AF-6764599B8E19}"/>
              </a:ext>
            </a:extLst>
          </p:cNvPr>
          <p:cNvPicPr/>
          <p:nvPr/>
        </p:nvPicPr>
        <p:blipFill>
          <a:blip r:embed="rId3"/>
          <a:stretch>
            <a:fillRect/>
          </a:stretch>
        </p:blipFill>
        <p:spPr>
          <a:xfrm>
            <a:off x="1362510" y="4944678"/>
            <a:ext cx="5943600" cy="511175"/>
          </a:xfrm>
          <a:prstGeom prst="rect">
            <a:avLst/>
          </a:prstGeom>
        </p:spPr>
      </p:pic>
      <p:sp>
        <p:nvSpPr>
          <p:cNvPr id="11" name="Rectangle 10">
            <a:extLst>
              <a:ext uri="{FF2B5EF4-FFF2-40B4-BE49-F238E27FC236}">
                <a16:creationId xmlns:a16="http://schemas.microsoft.com/office/drawing/2014/main" id="{D32F5604-83DE-4A42-8475-1A69A50DA238}"/>
              </a:ext>
            </a:extLst>
          </p:cNvPr>
          <p:cNvSpPr/>
          <p:nvPr/>
        </p:nvSpPr>
        <p:spPr>
          <a:xfrm>
            <a:off x="3113430" y="5574869"/>
            <a:ext cx="2441759"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nodes status</a:t>
            </a:r>
            <a:endParaRPr lang="en-US" dirty="0"/>
          </a:p>
        </p:txBody>
      </p:sp>
    </p:spTree>
    <p:extLst>
      <p:ext uri="{BB962C8B-B14F-4D97-AF65-F5344CB8AC3E}">
        <p14:creationId xmlns:p14="http://schemas.microsoft.com/office/powerpoint/2010/main" val="1830718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31</a:t>
            </a:fld>
            <a:endParaRPr lang="en-US" dirty="0"/>
          </a:p>
        </p:txBody>
      </p:sp>
      <p:pic>
        <p:nvPicPr>
          <p:cNvPr id="5" name="Picture 4">
            <a:extLst>
              <a:ext uri="{FF2B5EF4-FFF2-40B4-BE49-F238E27FC236}">
                <a16:creationId xmlns:a16="http://schemas.microsoft.com/office/drawing/2014/main" id="{3085901A-A5F3-4D3B-9BC7-ADEAA38129AE}"/>
              </a:ext>
            </a:extLst>
          </p:cNvPr>
          <p:cNvPicPr/>
          <p:nvPr/>
        </p:nvPicPr>
        <p:blipFill>
          <a:blip r:embed="rId2"/>
          <a:stretch>
            <a:fillRect/>
          </a:stretch>
        </p:blipFill>
        <p:spPr>
          <a:xfrm>
            <a:off x="1476214" y="2245994"/>
            <a:ext cx="5943600" cy="1183005"/>
          </a:xfrm>
          <a:prstGeom prst="rect">
            <a:avLst/>
          </a:prstGeom>
        </p:spPr>
      </p:pic>
      <p:sp>
        <p:nvSpPr>
          <p:cNvPr id="3" name="Rectangle 2">
            <a:extLst>
              <a:ext uri="{FF2B5EF4-FFF2-40B4-BE49-F238E27FC236}">
                <a16:creationId xmlns:a16="http://schemas.microsoft.com/office/drawing/2014/main" id="{7A75D3C7-A0E9-479D-AFBB-286754C79F1E}"/>
              </a:ext>
            </a:extLst>
          </p:cNvPr>
          <p:cNvSpPr/>
          <p:nvPr/>
        </p:nvSpPr>
        <p:spPr>
          <a:xfrm>
            <a:off x="2855238" y="3613666"/>
            <a:ext cx="3185552"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capacity on worker1</a:t>
            </a:r>
            <a:endParaRPr lang="en-US" dirty="0"/>
          </a:p>
        </p:txBody>
      </p:sp>
      <p:pic>
        <p:nvPicPr>
          <p:cNvPr id="6" name="Picture 5">
            <a:extLst>
              <a:ext uri="{FF2B5EF4-FFF2-40B4-BE49-F238E27FC236}">
                <a16:creationId xmlns:a16="http://schemas.microsoft.com/office/drawing/2014/main" id="{ED85A7A6-5D07-4036-8195-B9414B4A3581}"/>
              </a:ext>
            </a:extLst>
          </p:cNvPr>
          <p:cNvPicPr/>
          <p:nvPr/>
        </p:nvPicPr>
        <p:blipFill>
          <a:blip r:embed="rId3"/>
          <a:stretch>
            <a:fillRect/>
          </a:stretch>
        </p:blipFill>
        <p:spPr>
          <a:xfrm>
            <a:off x="1476214" y="4167665"/>
            <a:ext cx="5943600" cy="1203325"/>
          </a:xfrm>
          <a:prstGeom prst="rect">
            <a:avLst/>
          </a:prstGeom>
        </p:spPr>
      </p:pic>
      <p:sp>
        <p:nvSpPr>
          <p:cNvPr id="7" name="Rectangle 6">
            <a:extLst>
              <a:ext uri="{FF2B5EF4-FFF2-40B4-BE49-F238E27FC236}">
                <a16:creationId xmlns:a16="http://schemas.microsoft.com/office/drawing/2014/main" id="{7A37AC28-C00B-48DB-8D8E-D58D51A52115}"/>
              </a:ext>
            </a:extLst>
          </p:cNvPr>
          <p:cNvSpPr/>
          <p:nvPr/>
        </p:nvSpPr>
        <p:spPr>
          <a:xfrm>
            <a:off x="2855238" y="5560845"/>
            <a:ext cx="3185552"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Verifying capacity on worker2</a:t>
            </a:r>
            <a:endParaRPr lang="en-US" dirty="0"/>
          </a:p>
        </p:txBody>
      </p:sp>
    </p:spTree>
    <p:extLst>
      <p:ext uri="{BB962C8B-B14F-4D97-AF65-F5344CB8AC3E}">
        <p14:creationId xmlns:p14="http://schemas.microsoft.com/office/powerpoint/2010/main" val="4027222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6. Docker Security</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32</a:t>
            </a:fld>
            <a:endParaRPr lang="en-US" dirty="0"/>
          </a:p>
        </p:txBody>
      </p:sp>
      <p:sp>
        <p:nvSpPr>
          <p:cNvPr id="3" name="TextBox 2">
            <a:extLst>
              <a:ext uri="{FF2B5EF4-FFF2-40B4-BE49-F238E27FC236}">
                <a16:creationId xmlns:a16="http://schemas.microsoft.com/office/drawing/2014/main" id="{2AFDFAE6-5536-4F14-8743-8DCCC0364684}"/>
              </a:ext>
            </a:extLst>
          </p:cNvPr>
          <p:cNvSpPr txBox="1"/>
          <p:nvPr/>
        </p:nvSpPr>
        <p:spPr>
          <a:xfrm>
            <a:off x="782664" y="1721626"/>
            <a:ext cx="757867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Risk of privilege escalation is very high when using containers</a:t>
            </a:r>
          </a:p>
          <a:p>
            <a:pPr marL="285750" indent="-285750">
              <a:buFont typeface="Arial" panose="020B0604020202020204" pitchFamily="34" charset="0"/>
              <a:buChar char="•"/>
            </a:pPr>
            <a:r>
              <a:rPr lang="en-US" sz="2400" dirty="0"/>
              <a:t>Needs to careful while using images from public repositories</a:t>
            </a:r>
          </a:p>
          <a:p>
            <a:pPr marL="285750" indent="-285750">
              <a:buFont typeface="Arial" panose="020B0604020202020204" pitchFamily="34" charset="0"/>
              <a:buChar char="•"/>
            </a:pPr>
            <a:r>
              <a:rPr lang="en-US" sz="2400" dirty="0"/>
              <a:t>Denial of Service(</a:t>
            </a:r>
            <a:r>
              <a:rPr lang="en-US" sz="2400" dirty="0" err="1"/>
              <a:t>DoS</a:t>
            </a:r>
            <a:r>
              <a:rPr lang="en-US" sz="2400" dirty="0"/>
              <a:t>) attack, where one compromised container can seize the operability of other containers by denying the host system resources to other containers</a:t>
            </a:r>
          </a:p>
        </p:txBody>
      </p:sp>
    </p:spTree>
    <p:extLst>
      <p:ext uri="{BB962C8B-B14F-4D97-AF65-F5344CB8AC3E}">
        <p14:creationId xmlns:p14="http://schemas.microsoft.com/office/powerpoint/2010/main" val="3460098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7. Conclusion</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33</a:t>
            </a:fld>
            <a:endParaRPr lang="en-US" dirty="0"/>
          </a:p>
        </p:txBody>
      </p:sp>
      <p:sp>
        <p:nvSpPr>
          <p:cNvPr id="6" name="TextBox 5">
            <a:extLst>
              <a:ext uri="{FF2B5EF4-FFF2-40B4-BE49-F238E27FC236}">
                <a16:creationId xmlns:a16="http://schemas.microsoft.com/office/drawing/2014/main" id="{AF0CF36F-321A-4066-BC57-3626E399B5FB}"/>
              </a:ext>
            </a:extLst>
          </p:cNvPr>
          <p:cNvSpPr txBox="1"/>
          <p:nvPr/>
        </p:nvSpPr>
        <p:spPr>
          <a:xfrm>
            <a:off x="960895" y="1828800"/>
            <a:ext cx="759416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Docker containers have made application lifecycle development easy in all the environments such as develop, test and production.</a:t>
            </a:r>
          </a:p>
          <a:p>
            <a:pPr marL="285750" indent="-285750">
              <a:buFont typeface="Arial" panose="020B0604020202020204" pitchFamily="34" charset="0"/>
              <a:buChar char="•"/>
            </a:pPr>
            <a:r>
              <a:rPr lang="en-US" sz="2400" dirty="0"/>
              <a:t>Docker can be used to reproduce the environments on our local desktops or remote servers within no time to test and deploy our application.</a:t>
            </a:r>
          </a:p>
          <a:p>
            <a:pPr marL="285750" indent="-285750">
              <a:buFont typeface="Arial" panose="020B0604020202020204" pitchFamily="34" charset="0"/>
              <a:buChar char="•"/>
            </a:pPr>
            <a:r>
              <a:rPr lang="en-US" sz="2400" dirty="0"/>
              <a:t>Application downtime can be decreased by scaling up the number of containers within no time where the application is hosted in those containers</a:t>
            </a:r>
          </a:p>
        </p:txBody>
      </p:sp>
    </p:spTree>
    <p:extLst>
      <p:ext uri="{BB962C8B-B14F-4D97-AF65-F5344CB8AC3E}">
        <p14:creationId xmlns:p14="http://schemas.microsoft.com/office/powerpoint/2010/main" val="1088757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34</a:t>
            </a:fld>
            <a:endParaRPr lang="en-US" dirty="0"/>
          </a:p>
        </p:txBody>
      </p:sp>
      <p:sp>
        <p:nvSpPr>
          <p:cNvPr id="5" name="TextBox 4">
            <a:extLst>
              <a:ext uri="{FF2B5EF4-FFF2-40B4-BE49-F238E27FC236}">
                <a16:creationId xmlns:a16="http://schemas.microsoft.com/office/drawing/2014/main" id="{3CB4B4BD-D043-4A8A-A8B9-EDE2670AD138}"/>
              </a:ext>
            </a:extLst>
          </p:cNvPr>
          <p:cNvSpPr txBox="1"/>
          <p:nvPr/>
        </p:nvSpPr>
        <p:spPr>
          <a:xfrm>
            <a:off x="480447" y="1828800"/>
            <a:ext cx="807461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Automating the creation of containers using scripts and several other automation tools such as Jenkins.</a:t>
            </a:r>
          </a:p>
          <a:p>
            <a:pPr marL="285750" indent="-285750">
              <a:buFont typeface="Arial" panose="020B0604020202020204" pitchFamily="34" charset="0"/>
              <a:buChar char="•"/>
            </a:pPr>
            <a:r>
              <a:rPr lang="en-US" sz="2400" dirty="0"/>
              <a:t>Implement the containers on several other public cloud providers such as Amazon AWS, Microsoft Azure and Google’s GCP and comparing their performances</a:t>
            </a:r>
          </a:p>
          <a:p>
            <a:pPr marL="285750" indent="-285750">
              <a:buFont typeface="Arial" panose="020B0604020202020204" pitchFamily="34" charset="0"/>
              <a:buChar char="•"/>
            </a:pPr>
            <a:r>
              <a:rPr lang="en-US" sz="2400" dirty="0"/>
              <a:t>Work on several other third-party cluster management tools such as Apache Mesos and Kubernetes which are much more sophisticated and advanced.</a:t>
            </a:r>
          </a:p>
        </p:txBody>
      </p:sp>
    </p:spTree>
    <p:extLst>
      <p:ext uri="{BB962C8B-B14F-4D97-AF65-F5344CB8AC3E}">
        <p14:creationId xmlns:p14="http://schemas.microsoft.com/office/powerpoint/2010/main" val="1504303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8. References</a:t>
            </a:r>
          </a:p>
        </p:txBody>
      </p:sp>
      <p:sp>
        <p:nvSpPr>
          <p:cNvPr id="3" name="Content Placeholder 2"/>
          <p:cNvSpPr>
            <a:spLocks noGrp="1"/>
          </p:cNvSpPr>
          <p:nvPr>
            <p:ph idx="1"/>
          </p:nvPr>
        </p:nvSpPr>
        <p:spPr>
          <a:xfrm>
            <a:off x="381000" y="1536700"/>
            <a:ext cx="8367713" cy="5245100"/>
          </a:xfrm>
        </p:spPr>
        <p:txBody>
          <a:bodyPr/>
          <a:lstStyle/>
          <a:p>
            <a:pPr marL="0" indent="0">
              <a:buNone/>
            </a:pPr>
            <a:r>
              <a:rPr lang="en-US" dirty="0"/>
              <a:t>[1]. Ryan Chamberlain, Jennifer </a:t>
            </a:r>
            <a:r>
              <a:rPr lang="en-US" dirty="0" err="1"/>
              <a:t>Schommer</a:t>
            </a:r>
            <a:r>
              <a:rPr lang="en-US" dirty="0"/>
              <a:t>: “Using Docker to Support Reproducible Research”, 2014.</a:t>
            </a:r>
          </a:p>
          <a:p>
            <a:pPr marL="0" indent="0">
              <a:buNone/>
            </a:pPr>
            <a:r>
              <a:rPr lang="en-US" dirty="0"/>
              <a:t>[2]. Chao Zheng, Douglas </a:t>
            </a:r>
            <a:r>
              <a:rPr lang="en-US" dirty="0" err="1"/>
              <a:t>Thain</a:t>
            </a:r>
            <a:r>
              <a:rPr lang="en-US" dirty="0"/>
              <a:t>: “Integrating containers into workflows: A case study using </a:t>
            </a:r>
            <a:r>
              <a:rPr lang="en-US" dirty="0" err="1"/>
              <a:t>Makeflow</a:t>
            </a:r>
            <a:r>
              <a:rPr lang="en-US" dirty="0"/>
              <a:t>, Work Queue and Docker”, 2015.</a:t>
            </a:r>
          </a:p>
          <a:p>
            <a:pPr marL="0" indent="0">
              <a:buNone/>
            </a:pPr>
            <a:r>
              <a:rPr lang="en-US" dirty="0"/>
              <a:t>[3]. Carl Boettiger: “An introduction to Docker Reproducible Research with Examples from R Environment”, 2014.</a:t>
            </a:r>
          </a:p>
          <a:p>
            <a:pPr marL="0" indent="0">
              <a:buNone/>
            </a:pPr>
            <a:r>
              <a:rPr lang="en-US" dirty="0"/>
              <a:t>[4]. Charles Anderson: “Docker in Software Engineering”, 2015.</a:t>
            </a:r>
          </a:p>
          <a:p>
            <a:pPr marL="0" indent="0">
              <a:buNone/>
            </a:pPr>
            <a:r>
              <a:rPr lang="en-US" dirty="0"/>
              <a:t>[5]. Salman Basnet, Stefan Berger: “IBM Research Report on Docker and Container security”, 2016.</a:t>
            </a:r>
          </a:p>
          <a:p>
            <a:pPr marL="0" indent="0">
              <a:buNone/>
            </a:pPr>
            <a:r>
              <a:rPr lang="en-US" dirty="0"/>
              <a:t>[6]. James Turnbull: “The Docker Book”, 2014.</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35</a:t>
            </a:fld>
            <a:endParaRPr lang="en-US" dirty="0"/>
          </a:p>
        </p:txBody>
      </p:sp>
    </p:spTree>
    <p:extLst>
      <p:ext uri="{BB962C8B-B14F-4D97-AF65-F5344CB8AC3E}">
        <p14:creationId xmlns:p14="http://schemas.microsoft.com/office/powerpoint/2010/main" val="2183743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References( Cont…)</a:t>
            </a:r>
          </a:p>
        </p:txBody>
      </p:sp>
      <p:sp>
        <p:nvSpPr>
          <p:cNvPr id="3" name="Content Placeholder 2"/>
          <p:cNvSpPr>
            <a:spLocks noGrp="1"/>
          </p:cNvSpPr>
          <p:nvPr>
            <p:ph idx="1"/>
          </p:nvPr>
        </p:nvSpPr>
        <p:spPr/>
        <p:txBody>
          <a:bodyPr/>
          <a:lstStyle/>
          <a:p>
            <a:pPr marL="0" indent="0">
              <a:buNone/>
            </a:pPr>
            <a:r>
              <a:rPr lang="en-US" dirty="0"/>
              <a:t>[7] Shrikrishna Holla: “Orchestrating Docker: Manage and Deploy Docker services to containerize applications efficiently”, 2015.</a:t>
            </a:r>
          </a:p>
          <a:p>
            <a:pPr marL="0" indent="0">
              <a:buNone/>
            </a:pPr>
            <a:r>
              <a:rPr lang="en-US" dirty="0"/>
              <a:t>[8]. Guo P. CDE: “A Tool for Creating Portable Experimental Software Packages using Docker”, 2012.</a:t>
            </a:r>
          </a:p>
          <a:p>
            <a:pPr marL="0" indent="0">
              <a:buNone/>
            </a:pPr>
            <a:r>
              <a:rPr lang="en-US" dirty="0"/>
              <a:t>[9]. </a:t>
            </a:r>
            <a:r>
              <a:rPr lang="en-US" dirty="0" err="1"/>
              <a:t>LeVeque</a:t>
            </a:r>
            <a:r>
              <a:rPr lang="en-US" dirty="0"/>
              <a:t> R, Mitchell I: “Reproducible Research for Scientific Computing: Tools and Strategies for Changing the Culture”, 2012.</a:t>
            </a:r>
          </a:p>
          <a:p>
            <a:pPr marL="0" indent="0">
              <a:buNone/>
            </a:pPr>
            <a:r>
              <a:rPr lang="en-US" dirty="0"/>
              <a:t>[10]. </a:t>
            </a:r>
            <a:r>
              <a:rPr lang="en-US" dirty="0" err="1"/>
              <a:t>Altintas</a:t>
            </a:r>
            <a:r>
              <a:rPr lang="en-US" dirty="0"/>
              <a:t>, C. Berkley: “An extensible system for design and execution of scientific workflows in Scientific and Statistical Database Management”, 2004.</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36</a:t>
            </a:fld>
            <a:endParaRPr lang="en-US" dirty="0"/>
          </a:p>
        </p:txBody>
      </p:sp>
    </p:spTree>
    <p:extLst>
      <p:ext uri="{BB962C8B-B14F-4D97-AF65-F5344CB8AC3E}">
        <p14:creationId xmlns:p14="http://schemas.microsoft.com/office/powerpoint/2010/main" val="674494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0E788-5874-46CC-BE87-A5127EBF0C45}"/>
              </a:ext>
            </a:extLst>
          </p:cNvPr>
          <p:cNvSpPr>
            <a:spLocks noGrp="1"/>
          </p:cNvSpPr>
          <p:nvPr>
            <p:ph type="title"/>
          </p:nvPr>
        </p:nvSpPr>
        <p:spPr/>
        <p:txBody>
          <a:bodyPr/>
          <a:lstStyle/>
          <a:p>
            <a:r>
              <a:rPr lang="en-US" dirty="0"/>
              <a:t>References(Cont..)</a:t>
            </a:r>
          </a:p>
        </p:txBody>
      </p:sp>
      <p:sp>
        <p:nvSpPr>
          <p:cNvPr id="3" name="Content Placeholder 2">
            <a:extLst>
              <a:ext uri="{FF2B5EF4-FFF2-40B4-BE49-F238E27FC236}">
                <a16:creationId xmlns:a16="http://schemas.microsoft.com/office/drawing/2014/main" id="{3EE4C4A3-0EA5-498F-922C-AD305AE1E005}"/>
              </a:ext>
            </a:extLst>
          </p:cNvPr>
          <p:cNvSpPr>
            <a:spLocks noGrp="1"/>
          </p:cNvSpPr>
          <p:nvPr>
            <p:ph idx="1"/>
          </p:nvPr>
        </p:nvSpPr>
        <p:spPr/>
        <p:txBody>
          <a:bodyPr/>
          <a:lstStyle/>
          <a:p>
            <a:pPr marL="0" indent="0">
              <a:buNone/>
            </a:pPr>
            <a:r>
              <a:rPr lang="en-US" dirty="0"/>
              <a:t>[11]. Wang, </a:t>
            </a:r>
            <a:r>
              <a:rPr lang="en-US" dirty="0" err="1"/>
              <a:t>Chenxi</a:t>
            </a:r>
            <a:r>
              <a:rPr lang="en-US" dirty="0"/>
              <a:t>. (2016). Containers 101: Linux containers and Docker explained. Retrieved from </a:t>
            </a:r>
            <a:r>
              <a:rPr lang="en-US" u="sng" dirty="0">
                <a:solidFill>
                  <a:schemeClr val="accent6"/>
                </a:solidFill>
                <a:hlinkClick r:id="rId2"/>
              </a:rPr>
              <a:t>http://www.infoworld.com/article/3072929/linux/containers-101-linux-containers-and-docker-explained.html</a:t>
            </a:r>
            <a:endParaRPr lang="en-US" dirty="0">
              <a:solidFill>
                <a:schemeClr val="accent6"/>
              </a:solidFill>
            </a:endParaRPr>
          </a:p>
          <a:p>
            <a:pPr marL="0" indent="0">
              <a:buNone/>
            </a:pPr>
            <a:r>
              <a:rPr lang="en-US" dirty="0"/>
              <a:t>[12]. What are containers. (2015). Retrieved  from </a:t>
            </a:r>
            <a:r>
              <a:rPr lang="en-US" u="sng" dirty="0">
                <a:hlinkClick r:id="rId3"/>
              </a:rPr>
              <a:t>https://www.sdxcentral.com/cloud/containers/definitions/what-are-containers-like-docker-linux-containers/</a:t>
            </a:r>
            <a:endParaRPr lang="en-US" dirty="0"/>
          </a:p>
          <a:p>
            <a:pPr marL="0" indent="0">
              <a:buNone/>
            </a:pPr>
            <a:r>
              <a:rPr lang="en-US" dirty="0"/>
              <a:t>[13]. M. Rosenblum, T. </a:t>
            </a:r>
            <a:r>
              <a:rPr lang="en-US" dirty="0" err="1"/>
              <a:t>Garnkel</a:t>
            </a:r>
            <a:r>
              <a:rPr lang="en-US" dirty="0"/>
              <a:t>: “Virtual machine monitors: Current technology and future trends”, Computer, 2005.</a:t>
            </a:r>
          </a:p>
          <a:p>
            <a:pPr marL="0" indent="0">
              <a:buNone/>
            </a:pPr>
            <a:r>
              <a:rPr lang="en-US" dirty="0"/>
              <a:t>[14]. Docker overview. (2016). Retrieved from Official docs: </a:t>
            </a:r>
            <a:r>
              <a:rPr lang="en-US" u="sng" dirty="0">
                <a:hlinkClick r:id="rId4"/>
              </a:rPr>
              <a:t>https://docs.docker.com/engine/docker-overview/</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8DD8E37-BD1B-46C5-A549-B558F90B4370}"/>
              </a:ext>
            </a:extLst>
          </p:cNvPr>
          <p:cNvSpPr>
            <a:spLocks noGrp="1"/>
          </p:cNvSpPr>
          <p:nvPr>
            <p:ph type="sldNum" sz="quarter" idx="12"/>
          </p:nvPr>
        </p:nvSpPr>
        <p:spPr/>
        <p:txBody>
          <a:bodyPr/>
          <a:lstStyle/>
          <a:p>
            <a:fld id="{3E05A0EA-0FFD-3345-8A35-6E94DD537AEE}" type="slidenum">
              <a:rPr lang="en-US" smtClean="0"/>
              <a:pPr/>
              <a:t>37</a:t>
            </a:fld>
            <a:endParaRPr lang="en-US" dirty="0"/>
          </a:p>
        </p:txBody>
      </p:sp>
    </p:spTree>
    <p:extLst>
      <p:ext uri="{BB962C8B-B14F-4D97-AF65-F5344CB8AC3E}">
        <p14:creationId xmlns:p14="http://schemas.microsoft.com/office/powerpoint/2010/main" val="1761997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937289" y="1968284"/>
            <a:ext cx="5052447" cy="3642101"/>
          </a:xfrm>
        </p:spPr>
      </p:pic>
      <p:sp>
        <p:nvSpPr>
          <p:cNvPr id="4" name="Slide Number Placeholder 3"/>
          <p:cNvSpPr>
            <a:spLocks noGrp="1"/>
          </p:cNvSpPr>
          <p:nvPr>
            <p:ph type="sldNum" sz="quarter" idx="12"/>
          </p:nvPr>
        </p:nvSpPr>
        <p:spPr/>
        <p:txBody>
          <a:bodyPr/>
          <a:lstStyle/>
          <a:p>
            <a:fld id="{3E05A0EA-0FFD-3345-8A35-6E94DD537AEE}" type="slidenum">
              <a:rPr lang="en-US" smtClean="0"/>
              <a:pPr/>
              <a:t>38</a:t>
            </a:fld>
            <a:endParaRPr lang="en-US" dirty="0"/>
          </a:p>
        </p:txBody>
      </p:sp>
    </p:spTree>
    <p:extLst>
      <p:ext uri="{BB962C8B-B14F-4D97-AF65-F5344CB8AC3E}">
        <p14:creationId xmlns:p14="http://schemas.microsoft.com/office/powerpoint/2010/main" val="1503629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782305" y="2061275"/>
            <a:ext cx="5811864" cy="3704094"/>
          </a:xfrm>
        </p:spPr>
      </p:pic>
      <p:sp>
        <p:nvSpPr>
          <p:cNvPr id="4" name="Slide Number Placeholder 3"/>
          <p:cNvSpPr>
            <a:spLocks noGrp="1"/>
          </p:cNvSpPr>
          <p:nvPr>
            <p:ph type="sldNum" sz="quarter" idx="12"/>
          </p:nvPr>
        </p:nvSpPr>
        <p:spPr/>
        <p:txBody>
          <a:bodyPr/>
          <a:lstStyle/>
          <a:p>
            <a:fld id="{3E05A0EA-0FFD-3345-8A35-6E94DD537AEE}" type="slidenum">
              <a:rPr lang="en-US" smtClean="0"/>
              <a:pPr/>
              <a:t>39</a:t>
            </a:fld>
            <a:endParaRPr lang="en-US" dirty="0"/>
          </a:p>
        </p:txBody>
      </p:sp>
    </p:spTree>
    <p:extLst>
      <p:ext uri="{BB962C8B-B14F-4D97-AF65-F5344CB8AC3E}">
        <p14:creationId xmlns:p14="http://schemas.microsoft.com/office/powerpoint/2010/main" val="415262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2. Introduction</a:t>
            </a:r>
          </a:p>
        </p:txBody>
      </p:sp>
      <p:sp>
        <p:nvSpPr>
          <p:cNvPr id="4" name="Slide Number Placeholder 3"/>
          <p:cNvSpPr>
            <a:spLocks noGrp="1"/>
          </p:cNvSpPr>
          <p:nvPr>
            <p:ph type="sldNum" sz="quarter" idx="12"/>
          </p:nvPr>
        </p:nvSpPr>
        <p:spPr/>
        <p:txBody>
          <a:bodyPr/>
          <a:lstStyle/>
          <a:p>
            <a:fld id="{3E05A0EA-0FFD-3345-8A35-6E94DD537AEE}" type="slidenum">
              <a:rPr lang="en-US" smtClean="0"/>
              <a:pPr/>
              <a:t>4</a:t>
            </a:fld>
            <a:endParaRPr lang="en-US" dirty="0"/>
          </a:p>
        </p:txBody>
      </p:sp>
      <p:sp>
        <p:nvSpPr>
          <p:cNvPr id="7" name="TextBox 6"/>
          <p:cNvSpPr txBox="1"/>
          <p:nvPr/>
        </p:nvSpPr>
        <p:spPr>
          <a:xfrm>
            <a:off x="836908" y="1937288"/>
            <a:ext cx="7749153"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In the history of computing Containers have unique recognition because of its importance in virtualization of infrastructure.</a:t>
            </a:r>
          </a:p>
          <a:p>
            <a:endParaRPr lang="en-US" sz="2400" dirty="0"/>
          </a:p>
          <a:p>
            <a:pPr marL="285750" indent="-285750">
              <a:buFont typeface="Arial" panose="020B0604020202020204" pitchFamily="34" charset="0"/>
              <a:buChar char="•"/>
            </a:pPr>
            <a:r>
              <a:rPr lang="en-US" sz="2400" dirty="0"/>
              <a:t>Containers run the user space on top of the operating system kernel unlike traditional Hypervisor virtualization where one or more independent machines run virtually on physical hardware via an intermediate layer</a:t>
            </a:r>
          </a:p>
          <a:p>
            <a:endParaRPr lang="en-US" sz="2400" dirty="0"/>
          </a:p>
          <a:p>
            <a:pPr marL="285750" indent="-285750">
              <a:buFont typeface="Arial" panose="020B0604020202020204" pitchFamily="34" charset="0"/>
              <a:buChar char="•"/>
            </a:pPr>
            <a:r>
              <a:rPr lang="en-US" sz="2400" dirty="0"/>
              <a:t>Docker is an open-source engine which was introduced by Docker Inc in 2013 under apache 2.0 license to create light weight containers.</a:t>
            </a:r>
          </a:p>
        </p:txBody>
      </p:sp>
    </p:spTree>
    <p:extLst>
      <p:ext uri="{BB962C8B-B14F-4D97-AF65-F5344CB8AC3E}">
        <p14:creationId xmlns:p14="http://schemas.microsoft.com/office/powerpoint/2010/main" val="31160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5</a:t>
            </a:fld>
            <a:endParaRPr lang="en-US" dirty="0"/>
          </a:p>
        </p:txBody>
      </p:sp>
      <p:pic>
        <p:nvPicPr>
          <p:cNvPr id="5" name="Picture 4">
            <a:extLst>
              <a:ext uri="{FF2B5EF4-FFF2-40B4-BE49-F238E27FC236}">
                <a16:creationId xmlns:a16="http://schemas.microsoft.com/office/drawing/2014/main" id="{70130B33-F333-48E0-BCDB-DFD8A97E86D9}"/>
              </a:ext>
            </a:extLst>
          </p:cNvPr>
          <p:cNvPicPr>
            <a:picLocks noChangeAspect="1"/>
          </p:cNvPicPr>
          <p:nvPr/>
        </p:nvPicPr>
        <p:blipFill>
          <a:blip r:embed="rId2"/>
          <a:stretch>
            <a:fillRect/>
          </a:stretch>
        </p:blipFill>
        <p:spPr>
          <a:xfrm>
            <a:off x="1859797" y="1596701"/>
            <a:ext cx="5098942" cy="3889699"/>
          </a:xfrm>
          <a:prstGeom prst="rect">
            <a:avLst/>
          </a:prstGeom>
        </p:spPr>
      </p:pic>
      <p:sp>
        <p:nvSpPr>
          <p:cNvPr id="6" name="TextBox 5">
            <a:extLst>
              <a:ext uri="{FF2B5EF4-FFF2-40B4-BE49-F238E27FC236}">
                <a16:creationId xmlns:a16="http://schemas.microsoft.com/office/drawing/2014/main" id="{3B67FF23-2D31-4885-B5AE-9C639D8EA6F5}"/>
              </a:ext>
            </a:extLst>
          </p:cNvPr>
          <p:cNvSpPr txBox="1"/>
          <p:nvPr/>
        </p:nvSpPr>
        <p:spPr>
          <a:xfrm>
            <a:off x="1263112" y="5718874"/>
            <a:ext cx="6292311" cy="369332"/>
          </a:xfrm>
          <a:prstGeom prst="rect">
            <a:avLst/>
          </a:prstGeom>
          <a:noFill/>
        </p:spPr>
        <p:txBody>
          <a:bodyPr wrap="square" rtlCol="0">
            <a:spAutoFit/>
          </a:bodyPr>
          <a:lstStyle/>
          <a:p>
            <a:r>
              <a:rPr lang="en-US" dirty="0"/>
              <a:t>Figure 1. Virtualization Using Virtual Machines (Wang, 2106)</a:t>
            </a:r>
          </a:p>
        </p:txBody>
      </p:sp>
    </p:spTree>
    <p:extLst>
      <p:ext uri="{BB962C8B-B14F-4D97-AF65-F5344CB8AC3E}">
        <p14:creationId xmlns:p14="http://schemas.microsoft.com/office/powerpoint/2010/main" val="135324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Continued…</a:t>
            </a:r>
          </a:p>
        </p:txBody>
      </p:sp>
      <p:sp>
        <p:nvSpPr>
          <p:cNvPr id="4" name="Slide Number Placeholder 3"/>
          <p:cNvSpPr>
            <a:spLocks noGrp="1"/>
          </p:cNvSpPr>
          <p:nvPr>
            <p:ph type="sldNum" sz="quarter" idx="12"/>
          </p:nvPr>
        </p:nvSpPr>
        <p:spPr/>
        <p:txBody>
          <a:bodyPr/>
          <a:lstStyle/>
          <a:p>
            <a:fld id="{3E05A0EA-0FFD-3345-8A35-6E94DD537AEE}" type="slidenum">
              <a:rPr lang="en-US" smtClean="0"/>
              <a:pPr/>
              <a:t>6</a:t>
            </a:fld>
            <a:endParaRPr lang="en-US" dirty="0"/>
          </a:p>
        </p:txBody>
      </p:sp>
      <p:pic>
        <p:nvPicPr>
          <p:cNvPr id="5" name="Picture 4">
            <a:extLst>
              <a:ext uri="{FF2B5EF4-FFF2-40B4-BE49-F238E27FC236}">
                <a16:creationId xmlns:a16="http://schemas.microsoft.com/office/drawing/2014/main" id="{035D58F7-9246-4546-852A-7918965B89F7}"/>
              </a:ext>
            </a:extLst>
          </p:cNvPr>
          <p:cNvPicPr>
            <a:picLocks noChangeAspect="1"/>
          </p:cNvPicPr>
          <p:nvPr/>
        </p:nvPicPr>
        <p:blipFill>
          <a:blip r:embed="rId2"/>
          <a:stretch>
            <a:fillRect/>
          </a:stretch>
        </p:blipFill>
        <p:spPr>
          <a:xfrm>
            <a:off x="2459629" y="1685925"/>
            <a:ext cx="3914775" cy="3486150"/>
          </a:xfrm>
          <a:prstGeom prst="rect">
            <a:avLst/>
          </a:prstGeom>
        </p:spPr>
      </p:pic>
      <p:sp>
        <p:nvSpPr>
          <p:cNvPr id="6" name="TextBox 5">
            <a:extLst>
              <a:ext uri="{FF2B5EF4-FFF2-40B4-BE49-F238E27FC236}">
                <a16:creationId xmlns:a16="http://schemas.microsoft.com/office/drawing/2014/main" id="{B39673B8-3B10-4F56-A2D4-5DE21C47D132}"/>
              </a:ext>
            </a:extLst>
          </p:cNvPr>
          <p:cNvSpPr txBox="1"/>
          <p:nvPr/>
        </p:nvSpPr>
        <p:spPr>
          <a:xfrm>
            <a:off x="1822263" y="5486400"/>
            <a:ext cx="5005952" cy="369332"/>
          </a:xfrm>
          <a:prstGeom prst="rect">
            <a:avLst/>
          </a:prstGeom>
          <a:noFill/>
        </p:spPr>
        <p:txBody>
          <a:bodyPr wrap="square" rtlCol="0">
            <a:spAutoFit/>
          </a:bodyPr>
          <a:lstStyle/>
          <a:p>
            <a:r>
              <a:rPr lang="en-US" dirty="0"/>
              <a:t>       Figure 3 Containerization using Dockers </a:t>
            </a:r>
          </a:p>
        </p:txBody>
      </p:sp>
    </p:spTree>
    <p:extLst>
      <p:ext uri="{BB962C8B-B14F-4D97-AF65-F5344CB8AC3E}">
        <p14:creationId xmlns:p14="http://schemas.microsoft.com/office/powerpoint/2010/main" val="1728744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9B95-CC86-40DB-85FC-C303548E5AD5}"/>
              </a:ext>
            </a:extLst>
          </p:cNvPr>
          <p:cNvSpPr>
            <a:spLocks noGrp="1"/>
          </p:cNvSpPr>
          <p:nvPr>
            <p:ph type="title"/>
          </p:nvPr>
        </p:nvSpPr>
        <p:spPr/>
        <p:txBody>
          <a:bodyPr/>
          <a:lstStyle/>
          <a:p>
            <a:r>
              <a:rPr lang="en-US" dirty="0"/>
              <a:t>Continued…</a:t>
            </a:r>
          </a:p>
        </p:txBody>
      </p:sp>
      <p:sp>
        <p:nvSpPr>
          <p:cNvPr id="4" name="Slide Number Placeholder 3">
            <a:extLst>
              <a:ext uri="{FF2B5EF4-FFF2-40B4-BE49-F238E27FC236}">
                <a16:creationId xmlns:a16="http://schemas.microsoft.com/office/drawing/2014/main" id="{3B7D223C-749C-4B43-A3BD-5ED2059FFA11}"/>
              </a:ext>
            </a:extLst>
          </p:cNvPr>
          <p:cNvSpPr>
            <a:spLocks noGrp="1"/>
          </p:cNvSpPr>
          <p:nvPr>
            <p:ph type="sldNum" sz="quarter" idx="12"/>
          </p:nvPr>
        </p:nvSpPr>
        <p:spPr/>
        <p:txBody>
          <a:bodyPr/>
          <a:lstStyle/>
          <a:p>
            <a:fld id="{3E05A0EA-0FFD-3345-8A35-6E94DD537AEE}" type="slidenum">
              <a:rPr lang="en-US" smtClean="0"/>
              <a:pPr/>
              <a:t>7</a:t>
            </a:fld>
            <a:endParaRPr lang="en-US" dirty="0"/>
          </a:p>
        </p:txBody>
      </p:sp>
      <p:pic>
        <p:nvPicPr>
          <p:cNvPr id="5" name="Content Placeholder 4">
            <a:extLst>
              <a:ext uri="{FF2B5EF4-FFF2-40B4-BE49-F238E27FC236}">
                <a16:creationId xmlns:a16="http://schemas.microsoft.com/office/drawing/2014/main" id="{77791C30-800A-42C3-8AC9-458FEA3D0FB8}"/>
              </a:ext>
            </a:extLst>
          </p:cNvPr>
          <p:cNvPicPr>
            <a:picLocks noGrp="1" noChangeAspect="1"/>
          </p:cNvPicPr>
          <p:nvPr>
            <p:ph idx="1"/>
          </p:nvPr>
        </p:nvPicPr>
        <p:blipFill>
          <a:blip r:embed="rId2"/>
          <a:stretch>
            <a:fillRect/>
          </a:stretch>
        </p:blipFill>
        <p:spPr>
          <a:xfrm>
            <a:off x="1414463" y="1790700"/>
            <a:ext cx="6381750" cy="3276600"/>
          </a:xfrm>
          <a:prstGeom prst="rect">
            <a:avLst/>
          </a:prstGeom>
        </p:spPr>
      </p:pic>
      <p:sp>
        <p:nvSpPr>
          <p:cNvPr id="6" name="TextBox 5">
            <a:extLst>
              <a:ext uri="{FF2B5EF4-FFF2-40B4-BE49-F238E27FC236}">
                <a16:creationId xmlns:a16="http://schemas.microsoft.com/office/drawing/2014/main" id="{B2DCC57D-94F8-4E5C-B6CE-682A51001DAC}"/>
              </a:ext>
            </a:extLst>
          </p:cNvPr>
          <p:cNvSpPr txBox="1"/>
          <p:nvPr/>
        </p:nvSpPr>
        <p:spPr>
          <a:xfrm>
            <a:off x="1859796" y="5380593"/>
            <a:ext cx="6215386" cy="369332"/>
          </a:xfrm>
          <a:prstGeom prst="rect">
            <a:avLst/>
          </a:prstGeom>
          <a:noFill/>
        </p:spPr>
        <p:txBody>
          <a:bodyPr wrap="square" rtlCol="0">
            <a:spAutoFit/>
          </a:bodyPr>
          <a:lstStyle/>
          <a:p>
            <a:r>
              <a:rPr lang="en-US" dirty="0"/>
              <a:t>                        Docker Architecture </a:t>
            </a:r>
          </a:p>
        </p:txBody>
      </p:sp>
    </p:spTree>
    <p:extLst>
      <p:ext uri="{BB962C8B-B14F-4D97-AF65-F5344CB8AC3E}">
        <p14:creationId xmlns:p14="http://schemas.microsoft.com/office/powerpoint/2010/main" val="229370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Expected Outcomes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8</a:t>
            </a:fld>
            <a:endParaRPr lang="en-US" dirty="0"/>
          </a:p>
        </p:txBody>
      </p:sp>
      <p:sp>
        <p:nvSpPr>
          <p:cNvPr id="7" name="TextBox 6"/>
          <p:cNvSpPr txBox="1"/>
          <p:nvPr/>
        </p:nvSpPr>
        <p:spPr>
          <a:xfrm>
            <a:off x="402956" y="1937288"/>
            <a:ext cx="818310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By the end of this study the paper answers the following questions:</a:t>
            </a:r>
          </a:p>
          <a:p>
            <a:pPr lvl="1"/>
            <a:r>
              <a:rPr lang="en-US" sz="2400" dirty="0"/>
              <a:t>Why there is a need for virtualization of infrastructure in an organization?</a:t>
            </a:r>
          </a:p>
          <a:p>
            <a:pPr lvl="1"/>
            <a:r>
              <a:rPr lang="en-US" sz="2400" dirty="0"/>
              <a:t>What are the problems with existing virtualization techniques?</a:t>
            </a:r>
          </a:p>
          <a:p>
            <a:pPr lvl="1"/>
            <a:r>
              <a:rPr lang="en-US" sz="2400" dirty="0"/>
              <a:t>Why there is a need to use containerized virtualization?</a:t>
            </a:r>
          </a:p>
          <a:p>
            <a:pPr lvl="1"/>
            <a:r>
              <a:rPr lang="en-US" sz="2400" dirty="0"/>
              <a:t>How did these containers solve the overheads of an organization?</a:t>
            </a:r>
          </a:p>
          <a:p>
            <a:pPr lvl="1"/>
            <a:r>
              <a:rPr lang="en-US" sz="2400" dirty="0"/>
              <a:t>How secure and compatible are these Containers?</a:t>
            </a:r>
          </a:p>
          <a:p>
            <a:endParaRPr lang="en-US" sz="2400" dirty="0"/>
          </a:p>
        </p:txBody>
      </p:sp>
    </p:spTree>
    <p:extLst>
      <p:ext uri="{BB962C8B-B14F-4D97-AF65-F5344CB8AC3E}">
        <p14:creationId xmlns:p14="http://schemas.microsoft.com/office/powerpoint/2010/main" val="4094492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3. Docker Features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9</a:t>
            </a:fld>
            <a:endParaRPr lang="en-US" dirty="0"/>
          </a:p>
        </p:txBody>
      </p:sp>
      <p:sp>
        <p:nvSpPr>
          <p:cNvPr id="7" name="TextBox 6"/>
          <p:cNvSpPr txBox="1"/>
          <p:nvPr/>
        </p:nvSpPr>
        <p:spPr>
          <a:xfrm>
            <a:off x="154983" y="1830441"/>
            <a:ext cx="8183105" cy="830997"/>
          </a:xfrm>
          <a:prstGeom prst="rect">
            <a:avLst/>
          </a:prstGeom>
          <a:noFill/>
        </p:spPr>
        <p:txBody>
          <a:bodyPr wrap="square" rtlCol="0">
            <a:spAutoFit/>
          </a:bodyPr>
          <a:lstStyle/>
          <a:p>
            <a:pPr marL="800100" lvl="1" indent="-342900">
              <a:buFont typeface="Arial" panose="020B0604020202020204" pitchFamily="34" charset="0"/>
              <a:buChar char="•"/>
            </a:pPr>
            <a:r>
              <a:rPr lang="en-US" sz="2400" dirty="0"/>
              <a:t>Networking:  Bridge, Overlay, Host and Macvlan Networking drivers </a:t>
            </a:r>
          </a:p>
        </p:txBody>
      </p:sp>
      <p:pic>
        <p:nvPicPr>
          <p:cNvPr id="5" name="Picture 4">
            <a:extLst>
              <a:ext uri="{FF2B5EF4-FFF2-40B4-BE49-F238E27FC236}">
                <a16:creationId xmlns:a16="http://schemas.microsoft.com/office/drawing/2014/main" id="{F238B112-C4A2-4158-A814-2AAA092AC110}"/>
              </a:ext>
            </a:extLst>
          </p:cNvPr>
          <p:cNvPicPr/>
          <p:nvPr/>
        </p:nvPicPr>
        <p:blipFill>
          <a:blip r:embed="rId2"/>
          <a:stretch>
            <a:fillRect/>
          </a:stretch>
        </p:blipFill>
        <p:spPr>
          <a:xfrm>
            <a:off x="420825" y="2661438"/>
            <a:ext cx="3886200" cy="3552825"/>
          </a:xfrm>
          <a:prstGeom prst="rect">
            <a:avLst/>
          </a:prstGeom>
        </p:spPr>
      </p:pic>
      <p:sp>
        <p:nvSpPr>
          <p:cNvPr id="3" name="Rectangle 2">
            <a:extLst>
              <a:ext uri="{FF2B5EF4-FFF2-40B4-BE49-F238E27FC236}">
                <a16:creationId xmlns:a16="http://schemas.microsoft.com/office/drawing/2014/main" id="{8D839C19-D130-4B65-9C9D-4A3F9F01D73D}"/>
              </a:ext>
            </a:extLst>
          </p:cNvPr>
          <p:cNvSpPr/>
          <p:nvPr/>
        </p:nvSpPr>
        <p:spPr>
          <a:xfrm>
            <a:off x="1154782" y="6201717"/>
            <a:ext cx="1762021"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Bridge Network</a:t>
            </a:r>
            <a:endParaRPr lang="en-US" dirty="0"/>
          </a:p>
        </p:txBody>
      </p:sp>
      <p:pic>
        <p:nvPicPr>
          <p:cNvPr id="8" name="Picture 7">
            <a:extLst>
              <a:ext uri="{FF2B5EF4-FFF2-40B4-BE49-F238E27FC236}">
                <a16:creationId xmlns:a16="http://schemas.microsoft.com/office/drawing/2014/main" id="{C9A62295-9056-4C9A-8F9F-0623D75B4250}"/>
              </a:ext>
            </a:extLst>
          </p:cNvPr>
          <p:cNvPicPr/>
          <p:nvPr/>
        </p:nvPicPr>
        <p:blipFill>
          <a:blip r:embed="rId3"/>
          <a:stretch>
            <a:fillRect/>
          </a:stretch>
        </p:blipFill>
        <p:spPr>
          <a:xfrm>
            <a:off x="4429528" y="2861628"/>
            <a:ext cx="4562475" cy="2419350"/>
          </a:xfrm>
          <a:prstGeom prst="rect">
            <a:avLst/>
          </a:prstGeom>
        </p:spPr>
      </p:pic>
      <p:sp>
        <p:nvSpPr>
          <p:cNvPr id="9" name="Rectangle 8">
            <a:extLst>
              <a:ext uri="{FF2B5EF4-FFF2-40B4-BE49-F238E27FC236}">
                <a16:creationId xmlns:a16="http://schemas.microsoft.com/office/drawing/2014/main" id="{51C91D95-E863-40EF-908C-983D51DA08AD}"/>
              </a:ext>
            </a:extLst>
          </p:cNvPr>
          <p:cNvSpPr/>
          <p:nvPr/>
        </p:nvSpPr>
        <p:spPr>
          <a:xfrm>
            <a:off x="5765634" y="6165334"/>
            <a:ext cx="1890261" cy="369332"/>
          </a:xfrm>
          <a:prstGeom prst="rect">
            <a:avLst/>
          </a:prstGeom>
        </p:spPr>
        <p:txBody>
          <a:bodyPr wrap="none">
            <a:spAutoFit/>
          </a:bodyPr>
          <a:lstStyle/>
          <a:p>
            <a:r>
              <a:rPr lang="en-US" dirty="0">
                <a:latin typeface="Arial" panose="020B0604020202020204" pitchFamily="34" charset="0"/>
                <a:ea typeface="SimSun" panose="02010600030101010101" pitchFamily="2" charset="-122"/>
              </a:rPr>
              <a:t>Overlay Network</a:t>
            </a:r>
            <a:endParaRPr lang="en-US" dirty="0"/>
          </a:p>
        </p:txBody>
      </p:sp>
    </p:spTree>
    <p:extLst>
      <p:ext uri="{BB962C8B-B14F-4D97-AF65-F5344CB8AC3E}">
        <p14:creationId xmlns:p14="http://schemas.microsoft.com/office/powerpoint/2010/main" val="306232936"/>
      </p:ext>
    </p:extLst>
  </p:cSld>
  <p:clrMapOvr>
    <a:masterClrMapping/>
  </p:clrMapOvr>
</p:sld>
</file>

<file path=ppt/theme/theme1.xml><?xml version="1.0" encoding="utf-8"?>
<a:theme xmlns:a="http://schemas.openxmlformats.org/drawingml/2006/main" name="Award Ceremony Presentation">
  <a:themeElements>
    <a:clrScheme name="Custom 3">
      <a:dk1>
        <a:srgbClr val="000000"/>
      </a:dk1>
      <a:lt1>
        <a:sysClr val="window" lastClr="FFFFFF"/>
      </a:lt1>
      <a:dk2>
        <a:srgbClr val="000000"/>
      </a:dk2>
      <a:lt2>
        <a:srgbClr val="F8F8F8"/>
      </a:lt2>
      <a:accent1>
        <a:srgbClr val="8E1319"/>
      </a:accent1>
      <a:accent2>
        <a:srgbClr val="2C3A55"/>
      </a:accent2>
      <a:accent3>
        <a:srgbClr val="969696"/>
      </a:accent3>
      <a:accent4>
        <a:srgbClr val="808080"/>
      </a:accent4>
      <a:accent5>
        <a:srgbClr val="5F5F5F"/>
      </a:accent5>
      <a:accent6>
        <a:srgbClr val="2C3A55"/>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1231</Words>
  <Application>Microsoft Office PowerPoint</Application>
  <PresentationFormat>On-screen Show (4:3)</PresentationFormat>
  <Paragraphs>196</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SimSun</vt:lpstr>
      <vt:lpstr>Arial</vt:lpstr>
      <vt:lpstr>Calibri</vt:lpstr>
      <vt:lpstr>Century Schoolbook</vt:lpstr>
      <vt:lpstr>Times</vt:lpstr>
      <vt:lpstr>Times New Roman</vt:lpstr>
      <vt:lpstr>Award Ceremony Presentation</vt:lpstr>
      <vt:lpstr>PowerPoint Presentation</vt:lpstr>
      <vt:lpstr>Contents</vt:lpstr>
      <vt:lpstr>1. Problem Statement</vt:lpstr>
      <vt:lpstr>2. Introduction</vt:lpstr>
      <vt:lpstr>Continued…</vt:lpstr>
      <vt:lpstr>Continued…</vt:lpstr>
      <vt:lpstr>Continued…</vt:lpstr>
      <vt:lpstr>Expected Outcomes</vt:lpstr>
      <vt:lpstr>3. Docker Features</vt:lpstr>
      <vt:lpstr>Networking Continued….</vt:lpstr>
      <vt:lpstr>Docker Storage</vt:lpstr>
      <vt:lpstr>Dockerfile</vt:lpstr>
      <vt:lpstr>Docker Trusted Registry(DTR)</vt:lpstr>
      <vt:lpstr>Docker Swarm</vt:lpstr>
      <vt:lpstr>Docker Compose</vt:lpstr>
      <vt:lpstr>4. Setting Up the Environment </vt:lpstr>
      <vt:lpstr>   Continued…</vt:lpstr>
      <vt:lpstr>       </vt:lpstr>
      <vt:lpstr>Continued…</vt:lpstr>
      <vt:lpstr>Continued…..</vt:lpstr>
      <vt:lpstr>Continued….</vt:lpstr>
      <vt:lpstr>     5. Scaling the website using Docker Swarm  </vt:lpstr>
      <vt:lpstr> Continued……</vt:lpstr>
      <vt:lpstr> Continued……</vt:lpstr>
      <vt:lpstr> Continued……</vt:lpstr>
      <vt:lpstr>Updating the Content on Website</vt:lpstr>
      <vt:lpstr> Continued……</vt:lpstr>
      <vt:lpstr> Continued……</vt:lpstr>
      <vt:lpstr> Continued……</vt:lpstr>
      <vt:lpstr> Continued……</vt:lpstr>
      <vt:lpstr> Continued……</vt:lpstr>
      <vt:lpstr> 6. Docker Security</vt:lpstr>
      <vt:lpstr> 7. Conclusion</vt:lpstr>
      <vt:lpstr>Future Work</vt:lpstr>
      <vt:lpstr>          8. References</vt:lpstr>
      <vt:lpstr>    References( Cont…)</vt:lpstr>
      <vt:lpstr>References(Cont..)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2017-04-10T21:07:08Z</dcterms:created>
  <dcterms:modified xsi:type="dcterms:W3CDTF">2018-03-15T08:17:55Z</dcterms:modified>
</cp:coreProperties>
</file>